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1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74" r:id="rId5"/>
    <p:sldId id="273" r:id="rId6"/>
    <p:sldId id="275" r:id="rId7"/>
    <p:sldId id="272" r:id="rId8"/>
    <p:sldId id="261" r:id="rId9"/>
    <p:sldId id="264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DE4C9-A026-44DD-B8C7-3BF525482F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FACDC-4F56-4F67-91B1-219971DB1B32}">
      <dgm:prSet/>
      <dgm:spPr/>
      <dgm:t>
        <a:bodyPr/>
        <a:lstStyle/>
        <a:p>
          <a:r>
            <a:rPr lang="en-US" b="1" dirty="0"/>
            <a:t>Features of AEDP </a:t>
          </a:r>
          <a:endParaRPr lang="en-US" dirty="0"/>
        </a:p>
      </dgm:t>
    </dgm:pt>
    <dgm:pt modelId="{719CF0C1-2803-477B-BD2B-87F390AA4B4A}" type="parTrans" cxnId="{0AF67D70-98EB-47BB-AE0E-F2996960FE14}">
      <dgm:prSet/>
      <dgm:spPr/>
      <dgm:t>
        <a:bodyPr/>
        <a:lstStyle/>
        <a:p>
          <a:endParaRPr lang="en-US"/>
        </a:p>
      </dgm:t>
    </dgm:pt>
    <dgm:pt modelId="{5FB4C5D6-8A6D-49F2-85BA-9303B35446FB}" type="sibTrans" cxnId="{0AF67D70-98EB-47BB-AE0E-F2996960FE14}">
      <dgm:prSet/>
      <dgm:spPr/>
      <dgm:t>
        <a:bodyPr/>
        <a:lstStyle/>
        <a:p>
          <a:endParaRPr lang="en-US"/>
        </a:p>
      </dgm:t>
    </dgm:pt>
    <dgm:pt modelId="{A6D32BEA-CD68-4AAA-A419-F66BCFF4EDF1}">
      <dgm:prSet/>
      <dgm:spPr/>
      <dgm:t>
        <a:bodyPr/>
        <a:lstStyle/>
        <a:p>
          <a:r>
            <a:rPr lang="en-US" b="1" dirty="0"/>
            <a:t>UGC Approved Courses </a:t>
          </a:r>
          <a:endParaRPr lang="en-US" dirty="0"/>
        </a:p>
      </dgm:t>
    </dgm:pt>
    <dgm:pt modelId="{0A233E4D-C7A3-4F98-89EF-61D4F62A9019}" type="parTrans" cxnId="{FD160E80-5525-4C00-9613-36C51D3F7872}">
      <dgm:prSet/>
      <dgm:spPr/>
      <dgm:t>
        <a:bodyPr/>
        <a:lstStyle/>
        <a:p>
          <a:endParaRPr lang="en-US"/>
        </a:p>
      </dgm:t>
    </dgm:pt>
    <dgm:pt modelId="{B472FFAA-FF8B-4478-941D-8F9EA8F8F2D5}" type="sibTrans" cxnId="{FD160E80-5525-4C00-9613-36C51D3F7872}">
      <dgm:prSet/>
      <dgm:spPr/>
      <dgm:t>
        <a:bodyPr/>
        <a:lstStyle/>
        <a:p>
          <a:endParaRPr lang="en-US"/>
        </a:p>
      </dgm:t>
    </dgm:pt>
    <dgm:pt modelId="{2A2C2FD4-D3F1-4B53-9BA8-2773002B1B4C}">
      <dgm:prSet/>
      <dgm:spPr/>
      <dgm:t>
        <a:bodyPr/>
        <a:lstStyle/>
        <a:p>
          <a:r>
            <a:rPr lang="en-US" b="1" dirty="0"/>
            <a:t>University will award Degree</a:t>
          </a:r>
          <a:endParaRPr lang="en-US" dirty="0"/>
        </a:p>
      </dgm:t>
    </dgm:pt>
    <dgm:pt modelId="{11AE9B7D-96F8-4352-9FA7-04FAE0C6E3B0}" type="parTrans" cxnId="{2E9973E5-7A2E-4BD9-A278-012182BB2301}">
      <dgm:prSet/>
      <dgm:spPr/>
      <dgm:t>
        <a:bodyPr/>
        <a:lstStyle/>
        <a:p>
          <a:endParaRPr lang="en-US"/>
        </a:p>
      </dgm:t>
    </dgm:pt>
    <dgm:pt modelId="{BC74DCCC-C0FA-4735-99DC-F991DFA7B563}" type="sibTrans" cxnId="{2E9973E5-7A2E-4BD9-A278-012182BB2301}">
      <dgm:prSet/>
      <dgm:spPr/>
      <dgm:t>
        <a:bodyPr/>
        <a:lstStyle/>
        <a:p>
          <a:endParaRPr lang="en-US"/>
        </a:p>
      </dgm:t>
    </dgm:pt>
    <dgm:pt modelId="{886B18FD-3A04-45BF-844C-F21106FC57A5}">
      <dgm:prSet/>
      <dgm:spPr/>
      <dgm:t>
        <a:bodyPr/>
        <a:lstStyle/>
        <a:p>
          <a:r>
            <a:rPr lang="en-US" b="1" dirty="0"/>
            <a:t>Valid for Government Exams and Higher Studies</a:t>
          </a:r>
          <a:endParaRPr lang="en-US" dirty="0"/>
        </a:p>
      </dgm:t>
    </dgm:pt>
    <dgm:pt modelId="{30FE3415-8BF5-49B1-9734-9A11A3F4FFF6}" type="parTrans" cxnId="{67591C38-6491-4659-8D70-AF5A8C00F210}">
      <dgm:prSet/>
      <dgm:spPr/>
      <dgm:t>
        <a:bodyPr/>
        <a:lstStyle/>
        <a:p>
          <a:endParaRPr lang="en-US"/>
        </a:p>
      </dgm:t>
    </dgm:pt>
    <dgm:pt modelId="{38B371D9-940C-42D5-8459-09F0D52B885E}" type="sibTrans" cxnId="{67591C38-6491-4659-8D70-AF5A8C00F210}">
      <dgm:prSet/>
      <dgm:spPr/>
      <dgm:t>
        <a:bodyPr/>
        <a:lstStyle/>
        <a:p>
          <a:endParaRPr lang="en-US"/>
        </a:p>
      </dgm:t>
    </dgm:pt>
    <dgm:pt modelId="{341008D1-796E-45BA-AC74-3B52F54AAA14}">
      <dgm:prSet/>
      <dgm:spPr/>
      <dgm:t>
        <a:bodyPr/>
        <a:lstStyle/>
        <a:p>
          <a:r>
            <a:rPr lang="en-US" b="1" dirty="0"/>
            <a:t>Curriculum as per the National Education Policy</a:t>
          </a:r>
          <a:endParaRPr lang="en-US" dirty="0"/>
        </a:p>
      </dgm:t>
    </dgm:pt>
    <dgm:pt modelId="{64A7DF23-6CA3-4EC3-9CBE-3F656A7DF912}" type="parTrans" cxnId="{609AB0F9-4A90-459C-A5B1-4FF15EEAD7BD}">
      <dgm:prSet/>
      <dgm:spPr/>
      <dgm:t>
        <a:bodyPr/>
        <a:lstStyle/>
        <a:p>
          <a:endParaRPr lang="en-US"/>
        </a:p>
      </dgm:t>
    </dgm:pt>
    <dgm:pt modelId="{90659DAB-3C00-4B29-8D51-E43E72200C06}" type="sibTrans" cxnId="{609AB0F9-4A90-459C-A5B1-4FF15EEAD7BD}">
      <dgm:prSet/>
      <dgm:spPr/>
      <dgm:t>
        <a:bodyPr/>
        <a:lstStyle/>
        <a:p>
          <a:endParaRPr lang="en-US"/>
        </a:p>
      </dgm:t>
    </dgm:pt>
    <dgm:pt modelId="{EF750BC9-6BDB-467D-B9D5-BE0A07524575}">
      <dgm:prSet/>
      <dgm:spPr/>
      <dgm:t>
        <a:bodyPr/>
        <a:lstStyle/>
        <a:p>
          <a:r>
            <a:rPr lang="en-US" b="1" dirty="0"/>
            <a:t>Scholarship will be applicable</a:t>
          </a:r>
          <a:endParaRPr lang="en-US" dirty="0"/>
        </a:p>
      </dgm:t>
    </dgm:pt>
    <dgm:pt modelId="{C72243EC-A5A0-43E7-BBCF-41CE0055A1AD}" type="parTrans" cxnId="{8737E12B-1EE7-4E0D-82BA-47B81233F0FF}">
      <dgm:prSet/>
      <dgm:spPr/>
      <dgm:t>
        <a:bodyPr/>
        <a:lstStyle/>
        <a:p>
          <a:endParaRPr lang="en-IN"/>
        </a:p>
      </dgm:t>
    </dgm:pt>
    <dgm:pt modelId="{D54EB711-6675-4D85-81DF-71B470C42F73}" type="sibTrans" cxnId="{8737E12B-1EE7-4E0D-82BA-47B81233F0FF}">
      <dgm:prSet/>
      <dgm:spPr/>
      <dgm:t>
        <a:bodyPr/>
        <a:lstStyle/>
        <a:p>
          <a:endParaRPr lang="en-IN"/>
        </a:p>
      </dgm:t>
    </dgm:pt>
    <dgm:pt modelId="{644F02B8-D095-4248-96D3-350250AEC1C9}">
      <dgm:prSet/>
      <dgm:spPr/>
      <dgm:t>
        <a:bodyPr/>
        <a:lstStyle/>
        <a:p>
          <a:r>
            <a:rPr lang="en-US" b="1" dirty="0"/>
            <a:t>Students will get Stipend during apprenticeship                  (minimum </a:t>
          </a:r>
          <a:r>
            <a:rPr lang="en-IN" b="1" i="0" dirty="0"/>
            <a:t>₹ 12,300/- per month)</a:t>
          </a:r>
          <a:endParaRPr lang="en-US" b="1" dirty="0"/>
        </a:p>
      </dgm:t>
    </dgm:pt>
    <dgm:pt modelId="{51E3CD3E-40C4-492D-9EF6-CD6DB0A3CF14}" type="parTrans" cxnId="{79B8D6CE-8D28-4FA1-947F-690253387410}">
      <dgm:prSet/>
      <dgm:spPr/>
      <dgm:t>
        <a:bodyPr/>
        <a:lstStyle/>
        <a:p>
          <a:endParaRPr lang="en-IN"/>
        </a:p>
      </dgm:t>
    </dgm:pt>
    <dgm:pt modelId="{48FDAF13-3A2F-44BA-8476-92447BDDB88E}" type="sibTrans" cxnId="{79B8D6CE-8D28-4FA1-947F-690253387410}">
      <dgm:prSet/>
      <dgm:spPr/>
      <dgm:t>
        <a:bodyPr/>
        <a:lstStyle/>
        <a:p>
          <a:endParaRPr lang="en-IN"/>
        </a:p>
      </dgm:t>
    </dgm:pt>
    <dgm:pt modelId="{E7926805-6D55-46F0-AB3D-90B72118DA0F}" type="pres">
      <dgm:prSet presAssocID="{0E7DE4C9-A026-44DD-B8C7-3BF525482F70}" presName="linear" presStyleCnt="0">
        <dgm:presLayoutVars>
          <dgm:animLvl val="lvl"/>
          <dgm:resizeHandles val="exact"/>
        </dgm:presLayoutVars>
      </dgm:prSet>
      <dgm:spPr/>
    </dgm:pt>
    <dgm:pt modelId="{676D6DC7-176E-4A93-BAC8-CF0714E84103}" type="pres">
      <dgm:prSet presAssocID="{433FACDC-4F56-4F67-91B1-219971DB1B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9929409-2407-46C5-9A9F-AEE2D4BAF3AF}" type="pres">
      <dgm:prSet presAssocID="{433FACDC-4F56-4F67-91B1-219971DB1B32}" presName="childText" presStyleLbl="revTx" presStyleIdx="0" presStyleCnt="1" custScaleY="106608">
        <dgm:presLayoutVars>
          <dgm:bulletEnabled val="1"/>
        </dgm:presLayoutVars>
      </dgm:prSet>
      <dgm:spPr/>
    </dgm:pt>
  </dgm:ptLst>
  <dgm:cxnLst>
    <dgm:cxn modelId="{5FEBCD0F-A7A1-4330-94EB-586C870182D5}" type="presOf" srcId="{EF750BC9-6BDB-467D-B9D5-BE0A07524575}" destId="{79929409-2407-46C5-9A9F-AEE2D4BAF3AF}" srcOrd="0" destOrd="4" presId="urn:microsoft.com/office/officeart/2005/8/layout/vList2"/>
    <dgm:cxn modelId="{8737E12B-1EE7-4E0D-82BA-47B81233F0FF}" srcId="{433FACDC-4F56-4F67-91B1-219971DB1B32}" destId="{EF750BC9-6BDB-467D-B9D5-BE0A07524575}" srcOrd="4" destOrd="0" parTransId="{C72243EC-A5A0-43E7-BBCF-41CE0055A1AD}" sibTransId="{D54EB711-6675-4D85-81DF-71B470C42F73}"/>
    <dgm:cxn modelId="{24716A2E-7722-4DE8-B3E0-DC0FA3032AEC}" type="presOf" srcId="{0E7DE4C9-A026-44DD-B8C7-3BF525482F70}" destId="{E7926805-6D55-46F0-AB3D-90B72118DA0F}" srcOrd="0" destOrd="0" presId="urn:microsoft.com/office/officeart/2005/8/layout/vList2"/>
    <dgm:cxn modelId="{67591C38-6491-4659-8D70-AF5A8C00F210}" srcId="{433FACDC-4F56-4F67-91B1-219971DB1B32}" destId="{886B18FD-3A04-45BF-844C-F21106FC57A5}" srcOrd="2" destOrd="0" parTransId="{30FE3415-8BF5-49B1-9734-9A11A3F4FFF6}" sibTransId="{38B371D9-940C-42D5-8459-09F0D52B885E}"/>
    <dgm:cxn modelId="{397F8F69-9682-4BF3-9C32-0C865D10AEF7}" type="presOf" srcId="{886B18FD-3A04-45BF-844C-F21106FC57A5}" destId="{79929409-2407-46C5-9A9F-AEE2D4BAF3AF}" srcOrd="0" destOrd="2" presId="urn:microsoft.com/office/officeart/2005/8/layout/vList2"/>
    <dgm:cxn modelId="{0AF67D70-98EB-47BB-AE0E-F2996960FE14}" srcId="{0E7DE4C9-A026-44DD-B8C7-3BF525482F70}" destId="{433FACDC-4F56-4F67-91B1-219971DB1B32}" srcOrd="0" destOrd="0" parTransId="{719CF0C1-2803-477B-BD2B-87F390AA4B4A}" sibTransId="{5FB4C5D6-8A6D-49F2-85BA-9303B35446FB}"/>
    <dgm:cxn modelId="{FAFD9A53-F205-43B8-A456-BB2D0841CDB8}" type="presOf" srcId="{341008D1-796E-45BA-AC74-3B52F54AAA14}" destId="{79929409-2407-46C5-9A9F-AEE2D4BAF3AF}" srcOrd="0" destOrd="3" presId="urn:microsoft.com/office/officeart/2005/8/layout/vList2"/>
    <dgm:cxn modelId="{D7E8E376-CEAE-41A1-990C-4B3BA90B5B9B}" type="presOf" srcId="{2A2C2FD4-D3F1-4B53-9BA8-2773002B1B4C}" destId="{79929409-2407-46C5-9A9F-AEE2D4BAF3AF}" srcOrd="0" destOrd="1" presId="urn:microsoft.com/office/officeart/2005/8/layout/vList2"/>
    <dgm:cxn modelId="{FD160E80-5525-4C00-9613-36C51D3F7872}" srcId="{433FACDC-4F56-4F67-91B1-219971DB1B32}" destId="{A6D32BEA-CD68-4AAA-A419-F66BCFF4EDF1}" srcOrd="0" destOrd="0" parTransId="{0A233E4D-C7A3-4F98-89EF-61D4F62A9019}" sibTransId="{B472FFAA-FF8B-4478-941D-8F9EA8F8F2D5}"/>
    <dgm:cxn modelId="{53B232BC-7B0B-4B21-9B3E-254355B21A4F}" type="presOf" srcId="{A6D32BEA-CD68-4AAA-A419-F66BCFF4EDF1}" destId="{79929409-2407-46C5-9A9F-AEE2D4BAF3AF}" srcOrd="0" destOrd="0" presId="urn:microsoft.com/office/officeart/2005/8/layout/vList2"/>
    <dgm:cxn modelId="{FBC4FBBF-341D-4726-964E-DF643B86046D}" type="presOf" srcId="{644F02B8-D095-4248-96D3-350250AEC1C9}" destId="{79929409-2407-46C5-9A9F-AEE2D4BAF3AF}" srcOrd="0" destOrd="5" presId="urn:microsoft.com/office/officeart/2005/8/layout/vList2"/>
    <dgm:cxn modelId="{79B8D6CE-8D28-4FA1-947F-690253387410}" srcId="{433FACDC-4F56-4F67-91B1-219971DB1B32}" destId="{644F02B8-D095-4248-96D3-350250AEC1C9}" srcOrd="5" destOrd="0" parTransId="{51E3CD3E-40C4-492D-9EF6-CD6DB0A3CF14}" sibTransId="{48FDAF13-3A2F-44BA-8476-92447BDDB88E}"/>
    <dgm:cxn modelId="{11B137D7-518C-4F12-B5FC-839FE87FB0A4}" type="presOf" srcId="{433FACDC-4F56-4F67-91B1-219971DB1B32}" destId="{676D6DC7-176E-4A93-BAC8-CF0714E84103}" srcOrd="0" destOrd="0" presId="urn:microsoft.com/office/officeart/2005/8/layout/vList2"/>
    <dgm:cxn modelId="{2E9973E5-7A2E-4BD9-A278-012182BB2301}" srcId="{433FACDC-4F56-4F67-91B1-219971DB1B32}" destId="{2A2C2FD4-D3F1-4B53-9BA8-2773002B1B4C}" srcOrd="1" destOrd="0" parTransId="{11AE9B7D-96F8-4352-9FA7-04FAE0C6E3B0}" sibTransId="{BC74DCCC-C0FA-4735-99DC-F991DFA7B563}"/>
    <dgm:cxn modelId="{609AB0F9-4A90-459C-A5B1-4FF15EEAD7BD}" srcId="{433FACDC-4F56-4F67-91B1-219971DB1B32}" destId="{341008D1-796E-45BA-AC74-3B52F54AAA14}" srcOrd="3" destOrd="0" parTransId="{64A7DF23-6CA3-4EC3-9CBE-3F656A7DF912}" sibTransId="{90659DAB-3C00-4B29-8D51-E43E72200C06}"/>
    <dgm:cxn modelId="{CF035EBF-5573-44FA-9551-B11B65932451}" type="presParOf" srcId="{E7926805-6D55-46F0-AB3D-90B72118DA0F}" destId="{676D6DC7-176E-4A93-BAC8-CF0714E84103}" srcOrd="0" destOrd="0" presId="urn:microsoft.com/office/officeart/2005/8/layout/vList2"/>
    <dgm:cxn modelId="{6572CD9E-6A78-4EE0-ADCD-B6EF0D056F13}" type="presParOf" srcId="{E7926805-6D55-46F0-AB3D-90B72118DA0F}" destId="{79929409-2407-46C5-9A9F-AEE2D4BAF3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6DC7-176E-4A93-BAC8-CF0714E84103}">
      <dsp:nvSpPr>
        <dsp:cNvPr id="0" name=""/>
        <dsp:cNvSpPr/>
      </dsp:nvSpPr>
      <dsp:spPr>
        <a:xfrm>
          <a:off x="0" y="90082"/>
          <a:ext cx="4749506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Features of AEDP </a:t>
          </a:r>
          <a:endParaRPr lang="en-US" sz="2800" kern="1200" dirty="0"/>
        </a:p>
      </dsp:txBody>
      <dsp:txXfrm>
        <a:off x="33583" y="123665"/>
        <a:ext cx="4682340" cy="620794"/>
      </dsp:txXfrm>
    </dsp:sp>
    <dsp:sp modelId="{79929409-2407-46C5-9A9F-AEE2D4BAF3AF}">
      <dsp:nvSpPr>
        <dsp:cNvPr id="0" name=""/>
        <dsp:cNvSpPr/>
      </dsp:nvSpPr>
      <dsp:spPr>
        <a:xfrm>
          <a:off x="0" y="778042"/>
          <a:ext cx="4749506" cy="3769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9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UGC Approved Courses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University will award Degree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Valid for Government Exams and Higher Studies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Curriculum as per the National Education Policy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Scholarship will be applicable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Students will get Stipend during apprenticeship                  (minimum </a:t>
          </a:r>
          <a:r>
            <a:rPr lang="en-IN" sz="2200" b="1" i="0" kern="1200" dirty="0"/>
            <a:t>₹ 12,300/- per month)</a:t>
          </a:r>
          <a:endParaRPr lang="en-US" sz="2200" b="1" kern="1200" dirty="0"/>
        </a:p>
      </dsp:txBody>
      <dsp:txXfrm>
        <a:off x="0" y="778042"/>
        <a:ext cx="4749506" cy="376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B35-EED7-6787-5D48-8C3AEB602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E6A9B-0448-7D61-3C54-08E4C0EA5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53DC-F304-0BD9-6341-9AA9A02C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C335-6DE5-181E-FD05-C993BCCB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CC712-90EE-4EE3-B156-98FB8BE9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23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EDD6-974B-B027-799E-C6228A90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F023E-F8E3-B0AB-A3E0-F56BB1F4E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D52C8-60B0-FA97-4C60-4E4A8B96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809C-3CC7-093F-2A87-D67F591D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D8DC-414A-1886-6647-BA4C3D19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27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00745-9CBE-169E-6CFC-E2B6D571E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AC99-2B88-9708-B49D-65C921436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B38-B71A-7CA9-B63C-1BDC8C8D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78BB-BDF7-8936-11DB-15FA8A3A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9D58-4813-74DB-93B8-C8E0CF11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8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9175" y="2146777"/>
            <a:ext cx="10773649" cy="131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4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E3F4-D04C-1A23-4B0A-84505BAF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FE75-5BEB-62FC-8CB8-0D4C419D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49D-70E3-74B7-A406-EF05B8BC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99FB9-B737-69E1-C3A5-20B72393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4C46-1F19-4C2D-511C-69AC9A1E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6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7C1A-5DF6-3958-193F-647F47CC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A3012-3B9B-72AF-F816-D78CB740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8593-BC6C-B027-A704-CAB2030A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2038F-4223-0AF5-891E-7677B802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3FFF-18F5-FD97-CC22-14201CD6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0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6C75-1B5B-1B69-A1F7-C4088924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7B872-2F61-C812-F826-CC1A1C1C2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D482D-BA5E-61F2-7F62-4B56D473B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B0E3F-41DC-AD0F-E73C-3F597AE0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716CE-95B5-7AF4-0EF6-4B0B2528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9BD24-EAA5-E942-F0F4-0C2F258E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9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E03E-92B5-3ECB-079A-26C30DE4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EA26-F39D-F3AE-162C-DB3C0B6B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515D5-22CB-BD94-071F-FCB58B233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DE568-D577-DBD9-3329-05AD9182D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F6A74-F1B9-0635-BB6F-D9BCBA873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198F1-384A-A2A9-91B8-3D659656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56C02-4EC7-92E7-E0EC-63BCF23C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36A1E-E8E7-D6A6-3886-DD562A75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9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47B3-A07E-1A4F-89D4-F8215361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BF4F4-2D93-DD4D-5A20-CDF02E61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E641E-1A76-0480-1161-5CF1E3F3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1DED2-044C-68A7-88FD-B11B0D4C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40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40F-4175-3B9C-BD73-3CA6FEF7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710C5-6C54-4444-51B9-1AF5987D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493AF-D892-7653-740F-A6666A70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9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5488-CCCF-1C7F-7C45-B496ACEA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2126D-D8FD-8837-D6D9-7B15C1F4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E5E4-7D83-32A4-1785-2B12C3D59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E153A-CD79-AEFF-B46C-385D31BD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683C3-EC99-F9A4-149F-5FEFAD61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1A54F-E50B-DDB4-F035-6649A1C2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04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8A95-4CE1-908C-FF99-C97516AC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E3360-6E4D-EA3A-EC51-0A202CA40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4B741-F08C-E9D0-3D15-A612BE61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C833-9AFB-AC9E-1A3D-2FE50A5F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8266-6ED3-6D7F-78E4-58AF1628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E541-F665-BBA5-DF1F-0396982F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6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0E1BA-FC48-8495-B1E1-5DA20A36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659C9-A8B9-92BB-3F01-9D1EB3B8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14E5-2CAA-519C-2603-EEF6BEC7F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FBAF4-D5B6-4ECF-96D7-C5062EB457EA}" type="datetimeFigureOut">
              <a:rPr lang="en-IN" smtClean="0"/>
              <a:t>13-07-2026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7F58-D954-510F-DB39-9DA8EB77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CEE4-4FE3-FBBA-93B7-231E8A1E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862387-37A2-4A03-926D-577C02E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2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arghyamondal@crispindia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ojakapoor@crispindia.net" TargetMode="External"/><Relationship Id="rId5" Type="http://schemas.openxmlformats.org/officeDocument/2006/relationships/hyperlink" Target="mailto:swapnil@crispindia.net" TargetMode="External"/><Relationship Id="rId4" Type="http://schemas.openxmlformats.org/officeDocument/2006/relationships/hyperlink" Target="mailto:swapnilmohan@crispindia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D546E-4C0E-F45E-72F4-C7FE45B9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306742"/>
            <a:ext cx="5410882" cy="2100520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Apprenticeship Embedded Degree Programs (AEDPs)</a:t>
            </a:r>
            <a:endParaRPr lang="en-IN" sz="4400" b="1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BF6C94-74A3-850F-F21C-0633D5CFB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26" y="4407262"/>
            <a:ext cx="4408228" cy="596408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+mj-lt"/>
                <a:cs typeface="Times New Roman" panose="02020603050405020304" pitchFamily="18" charset="0"/>
              </a:rPr>
              <a:t>Academic year 2026-27</a:t>
            </a:r>
            <a:endParaRPr lang="en-IN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E77DE-20FB-C863-E16D-3CE09092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>
          <a:xfrm>
            <a:off x="5745251" y="1225809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FC426A-1B23-A021-8544-031F49056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245"/>
            <a:ext cx="2343225" cy="1330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6F62F7-B123-A5A6-ECE0-6A88FB5ECB7E}"/>
              </a:ext>
            </a:extLst>
          </p:cNvPr>
          <p:cNvSpPr/>
          <p:nvPr/>
        </p:nvSpPr>
        <p:spPr>
          <a:xfrm>
            <a:off x="609600" y="4407262"/>
            <a:ext cx="1986116" cy="664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957BE-B270-6DD5-033A-FFD4492252EE}"/>
              </a:ext>
            </a:extLst>
          </p:cNvPr>
          <p:cNvSpPr/>
          <p:nvPr/>
        </p:nvSpPr>
        <p:spPr>
          <a:xfrm>
            <a:off x="2595716" y="4407262"/>
            <a:ext cx="1032387" cy="6641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34" y="110855"/>
            <a:ext cx="11749996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solidFill>
                  <a:srgbClr val="7E5B00"/>
                </a:solidFill>
                <a:cs typeface="Georgia"/>
              </a:rPr>
              <a:t>“Certificate</a:t>
            </a:r>
            <a:r>
              <a:rPr sz="3600" b="1" spc="-40" dirty="0">
                <a:solidFill>
                  <a:srgbClr val="7E5B00"/>
                </a:solidFill>
                <a:cs typeface="Georgia"/>
              </a:rPr>
              <a:t> </a:t>
            </a:r>
            <a:r>
              <a:rPr sz="3600" b="1" dirty="0">
                <a:solidFill>
                  <a:srgbClr val="7E5B00"/>
                </a:solidFill>
                <a:cs typeface="Georgia"/>
              </a:rPr>
              <a:t>of</a:t>
            </a:r>
            <a:r>
              <a:rPr sz="3600" b="1" spc="-40" dirty="0">
                <a:solidFill>
                  <a:srgbClr val="7E5B00"/>
                </a:solidFill>
                <a:cs typeface="Georgia"/>
              </a:rPr>
              <a:t> </a:t>
            </a:r>
            <a:r>
              <a:rPr sz="3600" b="1" spc="-10" dirty="0">
                <a:solidFill>
                  <a:srgbClr val="7E5B00"/>
                </a:solidFill>
                <a:cs typeface="Georgia"/>
              </a:rPr>
              <a:t>Proficiency”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b="1" i="1" dirty="0">
                <a:solidFill>
                  <a:srgbClr val="7E5B00"/>
                </a:solidFill>
                <a:cs typeface="Georgia"/>
              </a:rPr>
              <a:t>awarded</a:t>
            </a:r>
            <a:r>
              <a:rPr sz="2400" b="1" i="1" spc="-70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dirty="0">
                <a:solidFill>
                  <a:srgbClr val="7E5B00"/>
                </a:solidFill>
                <a:cs typeface="Georgia"/>
              </a:rPr>
              <a:t>after</a:t>
            </a:r>
            <a:r>
              <a:rPr sz="2400" b="1" i="1" spc="-75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dirty="0">
                <a:solidFill>
                  <a:srgbClr val="7E5B00"/>
                </a:solidFill>
                <a:cs typeface="Georgia"/>
              </a:rPr>
              <a:t>successful</a:t>
            </a:r>
            <a:r>
              <a:rPr sz="2400" b="1" i="1" spc="-50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dirty="0">
                <a:solidFill>
                  <a:srgbClr val="7E5B00"/>
                </a:solidFill>
                <a:cs typeface="Georgia"/>
              </a:rPr>
              <a:t>completion</a:t>
            </a:r>
            <a:r>
              <a:rPr sz="2400" b="1" i="1" spc="-50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dirty="0">
                <a:solidFill>
                  <a:srgbClr val="7E5B00"/>
                </a:solidFill>
                <a:cs typeface="Georgia"/>
              </a:rPr>
              <a:t>of</a:t>
            </a:r>
            <a:r>
              <a:rPr sz="2400" b="1" i="1" spc="-70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spc="-10" dirty="0">
                <a:solidFill>
                  <a:srgbClr val="7E5B00"/>
                </a:solidFill>
                <a:cs typeface="Georgia"/>
              </a:rPr>
              <a:t>apprenticeship</a:t>
            </a:r>
            <a:r>
              <a:rPr sz="2400" b="1" i="1" spc="-50" dirty="0">
                <a:solidFill>
                  <a:srgbClr val="7E5B00"/>
                </a:solidFill>
                <a:cs typeface="Georgia"/>
              </a:rPr>
              <a:t> </a:t>
            </a:r>
            <a:r>
              <a:rPr sz="2400" b="1" i="1" spc="-10" dirty="0">
                <a:solidFill>
                  <a:srgbClr val="7E5B00"/>
                </a:solidFill>
                <a:cs typeface="Georgia"/>
              </a:rPr>
              <a:t>training</a:t>
            </a:r>
            <a:endParaRPr sz="2400" b="1" dirty="0"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7345" y="1240307"/>
            <a:ext cx="7470775" cy="5270560"/>
            <a:chOff x="2387345" y="1240307"/>
            <a:chExt cx="7470775" cy="5190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1240383"/>
              <a:ext cx="3683127" cy="5175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94319" y="2381886"/>
              <a:ext cx="598805" cy="45720"/>
            </a:xfrm>
            <a:custGeom>
              <a:avLst/>
              <a:gdLst/>
              <a:ahLst/>
              <a:cxnLst/>
              <a:rect l="l" t="t" r="r" b="b"/>
              <a:pathLst>
                <a:path w="598804" h="45719">
                  <a:moveTo>
                    <a:pt x="598208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598208" y="45718"/>
                  </a:lnTo>
                  <a:lnTo>
                    <a:pt x="598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4319" y="2381886"/>
              <a:ext cx="598805" cy="45720"/>
            </a:xfrm>
            <a:custGeom>
              <a:avLst/>
              <a:gdLst/>
              <a:ahLst/>
              <a:cxnLst/>
              <a:rect l="l" t="t" r="r" b="b"/>
              <a:pathLst>
                <a:path w="598804" h="45719">
                  <a:moveTo>
                    <a:pt x="0" y="45718"/>
                  </a:moveTo>
                  <a:lnTo>
                    <a:pt x="598208" y="45718"/>
                  </a:lnTo>
                  <a:lnTo>
                    <a:pt x="598208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1522" y="2579752"/>
              <a:ext cx="1141730" cy="45720"/>
            </a:xfrm>
            <a:custGeom>
              <a:avLst/>
              <a:gdLst/>
              <a:ahLst/>
              <a:cxnLst/>
              <a:rect l="l" t="t" r="r" b="b"/>
              <a:pathLst>
                <a:path w="1141729" h="45719">
                  <a:moveTo>
                    <a:pt x="1141679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141679" y="45718"/>
                  </a:lnTo>
                  <a:lnTo>
                    <a:pt x="1141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1522" y="2579752"/>
              <a:ext cx="1141730" cy="45720"/>
            </a:xfrm>
            <a:custGeom>
              <a:avLst/>
              <a:gdLst/>
              <a:ahLst/>
              <a:cxnLst/>
              <a:rect l="l" t="t" r="r" b="b"/>
              <a:pathLst>
                <a:path w="1141729" h="45719">
                  <a:moveTo>
                    <a:pt x="0" y="45718"/>
                  </a:moveTo>
                  <a:lnTo>
                    <a:pt x="1141679" y="45718"/>
                  </a:lnTo>
                  <a:lnTo>
                    <a:pt x="1141679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4801" y="1609498"/>
              <a:ext cx="330835" cy="73660"/>
            </a:xfrm>
            <a:custGeom>
              <a:avLst/>
              <a:gdLst/>
              <a:ahLst/>
              <a:cxnLst/>
              <a:rect l="l" t="t" r="r" b="b"/>
              <a:pathLst>
                <a:path w="330834" h="73660">
                  <a:moveTo>
                    <a:pt x="330796" y="0"/>
                  </a:moveTo>
                  <a:lnTo>
                    <a:pt x="0" y="0"/>
                  </a:lnTo>
                  <a:lnTo>
                    <a:pt x="0" y="73632"/>
                  </a:lnTo>
                  <a:lnTo>
                    <a:pt x="330796" y="73632"/>
                  </a:lnTo>
                  <a:lnTo>
                    <a:pt x="330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4801" y="1609498"/>
              <a:ext cx="330835" cy="73660"/>
            </a:xfrm>
            <a:custGeom>
              <a:avLst/>
              <a:gdLst/>
              <a:ahLst/>
              <a:cxnLst/>
              <a:rect l="l" t="t" r="r" b="b"/>
              <a:pathLst>
                <a:path w="330834" h="73660">
                  <a:moveTo>
                    <a:pt x="0" y="73632"/>
                  </a:moveTo>
                  <a:lnTo>
                    <a:pt x="330796" y="73632"/>
                  </a:lnTo>
                  <a:lnTo>
                    <a:pt x="330796" y="0"/>
                  </a:lnTo>
                  <a:lnTo>
                    <a:pt x="0" y="0"/>
                  </a:lnTo>
                  <a:lnTo>
                    <a:pt x="0" y="736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00667" y="1618134"/>
              <a:ext cx="494665" cy="73660"/>
            </a:xfrm>
            <a:custGeom>
              <a:avLst/>
              <a:gdLst/>
              <a:ahLst/>
              <a:cxnLst/>
              <a:rect l="l" t="t" r="r" b="b"/>
              <a:pathLst>
                <a:path w="494665" h="73660">
                  <a:moveTo>
                    <a:pt x="494626" y="0"/>
                  </a:moveTo>
                  <a:lnTo>
                    <a:pt x="0" y="0"/>
                  </a:lnTo>
                  <a:lnTo>
                    <a:pt x="0" y="73632"/>
                  </a:lnTo>
                  <a:lnTo>
                    <a:pt x="494626" y="73632"/>
                  </a:lnTo>
                  <a:lnTo>
                    <a:pt x="494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0667" y="1618134"/>
              <a:ext cx="494665" cy="73660"/>
            </a:xfrm>
            <a:custGeom>
              <a:avLst/>
              <a:gdLst/>
              <a:ahLst/>
              <a:cxnLst/>
              <a:rect l="l" t="t" r="r" b="b"/>
              <a:pathLst>
                <a:path w="494665" h="73660">
                  <a:moveTo>
                    <a:pt x="0" y="73632"/>
                  </a:moveTo>
                  <a:lnTo>
                    <a:pt x="494626" y="73632"/>
                  </a:lnTo>
                  <a:lnTo>
                    <a:pt x="494626" y="0"/>
                  </a:lnTo>
                  <a:lnTo>
                    <a:pt x="0" y="0"/>
                  </a:lnTo>
                  <a:lnTo>
                    <a:pt x="0" y="736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7345" y="1240307"/>
              <a:ext cx="3714877" cy="51902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56430" y="3347124"/>
              <a:ext cx="598805" cy="48895"/>
            </a:xfrm>
            <a:custGeom>
              <a:avLst/>
              <a:gdLst/>
              <a:ahLst/>
              <a:cxnLst/>
              <a:rect l="l" t="t" r="r" b="b"/>
              <a:pathLst>
                <a:path w="598804" h="48895">
                  <a:moveTo>
                    <a:pt x="598208" y="0"/>
                  </a:moveTo>
                  <a:lnTo>
                    <a:pt x="0" y="0"/>
                  </a:lnTo>
                  <a:lnTo>
                    <a:pt x="0" y="48474"/>
                  </a:lnTo>
                  <a:lnTo>
                    <a:pt x="598208" y="48474"/>
                  </a:lnTo>
                  <a:lnTo>
                    <a:pt x="598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6430" y="3347124"/>
              <a:ext cx="598805" cy="48895"/>
            </a:xfrm>
            <a:custGeom>
              <a:avLst/>
              <a:gdLst/>
              <a:ahLst/>
              <a:cxnLst/>
              <a:rect l="l" t="t" r="r" b="b"/>
              <a:pathLst>
                <a:path w="598804" h="48895">
                  <a:moveTo>
                    <a:pt x="0" y="48474"/>
                  </a:moveTo>
                  <a:lnTo>
                    <a:pt x="598208" y="48474"/>
                  </a:lnTo>
                  <a:lnTo>
                    <a:pt x="598208" y="0"/>
                  </a:lnTo>
                  <a:lnTo>
                    <a:pt x="0" y="0"/>
                  </a:lnTo>
                  <a:lnTo>
                    <a:pt x="0" y="484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6430" y="3603918"/>
              <a:ext cx="177165" cy="48895"/>
            </a:xfrm>
            <a:custGeom>
              <a:avLst/>
              <a:gdLst/>
              <a:ahLst/>
              <a:cxnLst/>
              <a:rect l="l" t="t" r="r" b="b"/>
              <a:pathLst>
                <a:path w="177164" h="48895">
                  <a:moveTo>
                    <a:pt x="177088" y="0"/>
                  </a:moveTo>
                  <a:lnTo>
                    <a:pt x="0" y="0"/>
                  </a:lnTo>
                  <a:lnTo>
                    <a:pt x="0" y="48474"/>
                  </a:lnTo>
                  <a:lnTo>
                    <a:pt x="177088" y="48474"/>
                  </a:lnTo>
                  <a:lnTo>
                    <a:pt x="177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6430" y="3603918"/>
              <a:ext cx="177165" cy="48895"/>
            </a:xfrm>
            <a:custGeom>
              <a:avLst/>
              <a:gdLst/>
              <a:ahLst/>
              <a:cxnLst/>
              <a:rect l="l" t="t" r="r" b="b"/>
              <a:pathLst>
                <a:path w="177164" h="48895">
                  <a:moveTo>
                    <a:pt x="0" y="48474"/>
                  </a:moveTo>
                  <a:lnTo>
                    <a:pt x="177088" y="48474"/>
                  </a:lnTo>
                  <a:lnTo>
                    <a:pt x="177088" y="0"/>
                  </a:lnTo>
                  <a:lnTo>
                    <a:pt x="0" y="0"/>
                  </a:lnTo>
                  <a:lnTo>
                    <a:pt x="0" y="484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5518" y="4349768"/>
              <a:ext cx="1078865" cy="56515"/>
            </a:xfrm>
            <a:custGeom>
              <a:avLst/>
              <a:gdLst/>
              <a:ahLst/>
              <a:cxnLst/>
              <a:rect l="l" t="t" r="r" b="b"/>
              <a:pathLst>
                <a:path w="1078864" h="56514">
                  <a:moveTo>
                    <a:pt x="1078509" y="0"/>
                  </a:moveTo>
                  <a:lnTo>
                    <a:pt x="0" y="0"/>
                  </a:lnTo>
                  <a:lnTo>
                    <a:pt x="0" y="56495"/>
                  </a:lnTo>
                  <a:lnTo>
                    <a:pt x="1078509" y="56495"/>
                  </a:lnTo>
                  <a:lnTo>
                    <a:pt x="1078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5518" y="4349768"/>
              <a:ext cx="1078865" cy="56515"/>
            </a:xfrm>
            <a:custGeom>
              <a:avLst/>
              <a:gdLst/>
              <a:ahLst/>
              <a:cxnLst/>
              <a:rect l="l" t="t" r="r" b="b"/>
              <a:pathLst>
                <a:path w="1078864" h="56514">
                  <a:moveTo>
                    <a:pt x="0" y="56495"/>
                  </a:moveTo>
                  <a:lnTo>
                    <a:pt x="1078509" y="56495"/>
                  </a:lnTo>
                  <a:lnTo>
                    <a:pt x="1078509" y="0"/>
                  </a:lnTo>
                  <a:lnTo>
                    <a:pt x="0" y="0"/>
                  </a:lnTo>
                  <a:lnTo>
                    <a:pt x="0" y="564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3198" y="1684936"/>
              <a:ext cx="330835" cy="73660"/>
            </a:xfrm>
            <a:custGeom>
              <a:avLst/>
              <a:gdLst/>
              <a:ahLst/>
              <a:cxnLst/>
              <a:rect l="l" t="t" r="r" b="b"/>
              <a:pathLst>
                <a:path w="330835" h="73660">
                  <a:moveTo>
                    <a:pt x="330796" y="0"/>
                  </a:moveTo>
                  <a:lnTo>
                    <a:pt x="0" y="0"/>
                  </a:lnTo>
                  <a:lnTo>
                    <a:pt x="0" y="73632"/>
                  </a:lnTo>
                  <a:lnTo>
                    <a:pt x="330796" y="73632"/>
                  </a:lnTo>
                  <a:lnTo>
                    <a:pt x="330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3198" y="1684936"/>
              <a:ext cx="330835" cy="73660"/>
            </a:xfrm>
            <a:custGeom>
              <a:avLst/>
              <a:gdLst/>
              <a:ahLst/>
              <a:cxnLst/>
              <a:rect l="l" t="t" r="r" b="b"/>
              <a:pathLst>
                <a:path w="330835" h="73660">
                  <a:moveTo>
                    <a:pt x="0" y="73632"/>
                  </a:moveTo>
                  <a:lnTo>
                    <a:pt x="330796" y="73632"/>
                  </a:lnTo>
                  <a:lnTo>
                    <a:pt x="330796" y="0"/>
                  </a:lnTo>
                  <a:lnTo>
                    <a:pt x="0" y="0"/>
                  </a:lnTo>
                  <a:lnTo>
                    <a:pt x="0" y="736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08397" y="1679602"/>
              <a:ext cx="494665" cy="73660"/>
            </a:xfrm>
            <a:custGeom>
              <a:avLst/>
              <a:gdLst/>
              <a:ahLst/>
              <a:cxnLst/>
              <a:rect l="l" t="t" r="r" b="b"/>
              <a:pathLst>
                <a:path w="494664" h="73660">
                  <a:moveTo>
                    <a:pt x="494626" y="0"/>
                  </a:moveTo>
                  <a:lnTo>
                    <a:pt x="0" y="0"/>
                  </a:lnTo>
                  <a:lnTo>
                    <a:pt x="0" y="73632"/>
                  </a:lnTo>
                  <a:lnTo>
                    <a:pt x="494626" y="73632"/>
                  </a:lnTo>
                  <a:lnTo>
                    <a:pt x="494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08397" y="1679602"/>
              <a:ext cx="4634230" cy="1942464"/>
            </a:xfrm>
            <a:custGeom>
              <a:avLst/>
              <a:gdLst/>
              <a:ahLst/>
              <a:cxnLst/>
              <a:rect l="l" t="t" r="r" b="b"/>
              <a:pathLst>
                <a:path w="4634230" h="1942464">
                  <a:moveTo>
                    <a:pt x="0" y="73632"/>
                  </a:moveTo>
                  <a:lnTo>
                    <a:pt x="494626" y="73632"/>
                  </a:lnTo>
                  <a:lnTo>
                    <a:pt x="494626" y="0"/>
                  </a:lnTo>
                  <a:lnTo>
                    <a:pt x="0" y="0"/>
                  </a:lnTo>
                  <a:lnTo>
                    <a:pt x="0" y="73632"/>
                  </a:lnTo>
                  <a:close/>
                </a:path>
                <a:path w="4634230" h="1942464">
                  <a:moveTo>
                    <a:pt x="4634230" y="667992"/>
                  </a:moveTo>
                  <a:lnTo>
                    <a:pt x="4634230" y="1269464"/>
                  </a:lnTo>
                </a:path>
                <a:path w="4634230" h="1942464">
                  <a:moveTo>
                    <a:pt x="4634230" y="780768"/>
                  </a:moveTo>
                  <a:lnTo>
                    <a:pt x="4472558" y="780768"/>
                  </a:lnTo>
                  <a:lnTo>
                    <a:pt x="2258059" y="194218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69380" y="3560317"/>
              <a:ext cx="1043305" cy="212090"/>
            </a:xfrm>
            <a:custGeom>
              <a:avLst/>
              <a:gdLst/>
              <a:ahLst/>
              <a:cxnLst/>
              <a:rect l="l" t="t" r="r" b="b"/>
              <a:pathLst>
                <a:path w="1043304" h="212089">
                  <a:moveTo>
                    <a:pt x="0" y="105791"/>
                  </a:moveTo>
                  <a:lnTo>
                    <a:pt x="40973" y="64615"/>
                  </a:lnTo>
                  <a:lnTo>
                    <a:pt x="108640" y="41148"/>
                  </a:lnTo>
                  <a:lnTo>
                    <a:pt x="152717" y="30987"/>
                  </a:lnTo>
                  <a:lnTo>
                    <a:pt x="202794" y="22044"/>
                  </a:lnTo>
                  <a:lnTo>
                    <a:pt x="258252" y="14445"/>
                  </a:lnTo>
                  <a:lnTo>
                    <a:pt x="318468" y="8314"/>
                  </a:lnTo>
                  <a:lnTo>
                    <a:pt x="382822" y="3779"/>
                  </a:lnTo>
                  <a:lnTo>
                    <a:pt x="450694" y="965"/>
                  </a:lnTo>
                  <a:lnTo>
                    <a:pt x="521462" y="0"/>
                  </a:lnTo>
                  <a:lnTo>
                    <a:pt x="592203" y="965"/>
                  </a:lnTo>
                  <a:lnTo>
                    <a:pt x="660057" y="3779"/>
                  </a:lnTo>
                  <a:lnTo>
                    <a:pt x="724402" y="8314"/>
                  </a:lnTo>
                  <a:lnTo>
                    <a:pt x="784615" y="14445"/>
                  </a:lnTo>
                  <a:lnTo>
                    <a:pt x="840075" y="22044"/>
                  </a:lnTo>
                  <a:lnTo>
                    <a:pt x="890158" y="30987"/>
                  </a:lnTo>
                  <a:lnTo>
                    <a:pt x="934244" y="41148"/>
                  </a:lnTo>
                  <a:lnTo>
                    <a:pt x="971709" y="52399"/>
                  </a:lnTo>
                  <a:lnTo>
                    <a:pt x="1024290" y="77669"/>
                  </a:lnTo>
                  <a:lnTo>
                    <a:pt x="1042924" y="105791"/>
                  </a:lnTo>
                  <a:lnTo>
                    <a:pt x="1038162" y="120144"/>
                  </a:lnTo>
                  <a:lnTo>
                    <a:pt x="1001932" y="146966"/>
                  </a:lnTo>
                  <a:lnTo>
                    <a:pt x="934244" y="170433"/>
                  </a:lnTo>
                  <a:lnTo>
                    <a:pt x="890158" y="180594"/>
                  </a:lnTo>
                  <a:lnTo>
                    <a:pt x="840075" y="189537"/>
                  </a:lnTo>
                  <a:lnTo>
                    <a:pt x="784615" y="197136"/>
                  </a:lnTo>
                  <a:lnTo>
                    <a:pt x="724402" y="203267"/>
                  </a:lnTo>
                  <a:lnTo>
                    <a:pt x="660057" y="207802"/>
                  </a:lnTo>
                  <a:lnTo>
                    <a:pt x="592203" y="210616"/>
                  </a:lnTo>
                  <a:lnTo>
                    <a:pt x="521462" y="211582"/>
                  </a:lnTo>
                  <a:lnTo>
                    <a:pt x="450694" y="210616"/>
                  </a:lnTo>
                  <a:lnTo>
                    <a:pt x="382822" y="207802"/>
                  </a:lnTo>
                  <a:lnTo>
                    <a:pt x="318468" y="203267"/>
                  </a:lnTo>
                  <a:lnTo>
                    <a:pt x="258252" y="197136"/>
                  </a:lnTo>
                  <a:lnTo>
                    <a:pt x="202794" y="189537"/>
                  </a:lnTo>
                  <a:lnTo>
                    <a:pt x="152717" y="180594"/>
                  </a:lnTo>
                  <a:lnTo>
                    <a:pt x="108640" y="170433"/>
                  </a:lnTo>
                  <a:lnTo>
                    <a:pt x="71185" y="159182"/>
                  </a:lnTo>
                  <a:lnTo>
                    <a:pt x="18624" y="133912"/>
                  </a:lnTo>
                  <a:lnTo>
                    <a:pt x="0" y="10579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8174" y="3131820"/>
              <a:ext cx="2364740" cy="1600200"/>
            </a:xfrm>
            <a:custGeom>
              <a:avLst/>
              <a:gdLst/>
              <a:ahLst/>
              <a:cxnLst/>
              <a:rect l="l" t="t" r="r" b="b"/>
              <a:pathLst>
                <a:path w="2364740" h="1600200">
                  <a:moveTo>
                    <a:pt x="2364612" y="0"/>
                  </a:moveTo>
                  <a:lnTo>
                    <a:pt x="2364612" y="755395"/>
                  </a:lnTo>
                </a:path>
                <a:path w="2364740" h="1600200">
                  <a:moveTo>
                    <a:pt x="2364612" y="141604"/>
                  </a:moveTo>
                  <a:lnTo>
                    <a:pt x="2203830" y="141604"/>
                  </a:lnTo>
                  <a:lnTo>
                    <a:pt x="0" y="16001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95923" y="4654804"/>
              <a:ext cx="1038225" cy="266065"/>
            </a:xfrm>
            <a:custGeom>
              <a:avLst/>
              <a:gdLst/>
              <a:ahLst/>
              <a:cxnLst/>
              <a:rect l="l" t="t" r="r" b="b"/>
              <a:pathLst>
                <a:path w="1038225" h="266064">
                  <a:moveTo>
                    <a:pt x="0" y="132842"/>
                  </a:moveTo>
                  <a:lnTo>
                    <a:pt x="18533" y="97513"/>
                  </a:lnTo>
                  <a:lnTo>
                    <a:pt x="70837" y="65776"/>
                  </a:lnTo>
                  <a:lnTo>
                    <a:pt x="108109" y="51649"/>
                  </a:lnTo>
                  <a:lnTo>
                    <a:pt x="151971" y="38893"/>
                  </a:lnTo>
                  <a:lnTo>
                    <a:pt x="201804" y="27667"/>
                  </a:lnTo>
                  <a:lnTo>
                    <a:pt x="256991" y="18128"/>
                  </a:lnTo>
                  <a:lnTo>
                    <a:pt x="316914" y="10433"/>
                  </a:lnTo>
                  <a:lnTo>
                    <a:pt x="380955" y="4742"/>
                  </a:lnTo>
                  <a:lnTo>
                    <a:pt x="448497" y="1211"/>
                  </a:lnTo>
                  <a:lnTo>
                    <a:pt x="518922" y="0"/>
                  </a:lnTo>
                  <a:lnTo>
                    <a:pt x="589319" y="1211"/>
                  </a:lnTo>
                  <a:lnTo>
                    <a:pt x="656844" y="4742"/>
                  </a:lnTo>
                  <a:lnTo>
                    <a:pt x="720875" y="10433"/>
                  </a:lnTo>
                  <a:lnTo>
                    <a:pt x="780796" y="18128"/>
                  </a:lnTo>
                  <a:lnTo>
                    <a:pt x="835985" y="27667"/>
                  </a:lnTo>
                  <a:lnTo>
                    <a:pt x="885825" y="38893"/>
                  </a:lnTo>
                  <a:lnTo>
                    <a:pt x="929695" y="51649"/>
                  </a:lnTo>
                  <a:lnTo>
                    <a:pt x="966978" y="65776"/>
                  </a:lnTo>
                  <a:lnTo>
                    <a:pt x="1019302" y="97513"/>
                  </a:lnTo>
                  <a:lnTo>
                    <a:pt x="1037844" y="132842"/>
                  </a:lnTo>
                  <a:lnTo>
                    <a:pt x="1033105" y="150876"/>
                  </a:lnTo>
                  <a:lnTo>
                    <a:pt x="997053" y="184566"/>
                  </a:lnTo>
                  <a:lnTo>
                    <a:pt x="929695" y="214034"/>
                  </a:lnTo>
                  <a:lnTo>
                    <a:pt x="885825" y="226790"/>
                  </a:lnTo>
                  <a:lnTo>
                    <a:pt x="835985" y="238016"/>
                  </a:lnTo>
                  <a:lnTo>
                    <a:pt x="780796" y="247555"/>
                  </a:lnTo>
                  <a:lnTo>
                    <a:pt x="720875" y="255250"/>
                  </a:lnTo>
                  <a:lnTo>
                    <a:pt x="656844" y="260941"/>
                  </a:lnTo>
                  <a:lnTo>
                    <a:pt x="589319" y="264472"/>
                  </a:lnTo>
                  <a:lnTo>
                    <a:pt x="518922" y="265684"/>
                  </a:lnTo>
                  <a:lnTo>
                    <a:pt x="448497" y="264472"/>
                  </a:lnTo>
                  <a:lnTo>
                    <a:pt x="380955" y="260941"/>
                  </a:lnTo>
                  <a:lnTo>
                    <a:pt x="316914" y="255250"/>
                  </a:lnTo>
                  <a:lnTo>
                    <a:pt x="256991" y="247555"/>
                  </a:lnTo>
                  <a:lnTo>
                    <a:pt x="201804" y="238016"/>
                  </a:lnTo>
                  <a:lnTo>
                    <a:pt x="151971" y="226790"/>
                  </a:lnTo>
                  <a:lnTo>
                    <a:pt x="108109" y="214034"/>
                  </a:lnTo>
                  <a:lnTo>
                    <a:pt x="70837" y="199907"/>
                  </a:lnTo>
                  <a:lnTo>
                    <a:pt x="18533" y="168170"/>
                  </a:lnTo>
                  <a:lnTo>
                    <a:pt x="0" y="13284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004297" y="2347607"/>
            <a:ext cx="1940560" cy="601980"/>
          </a:xfrm>
          <a:prstGeom prst="rect">
            <a:avLst/>
          </a:prstGeom>
          <a:solidFill>
            <a:srgbClr val="FFE199"/>
          </a:solidFill>
        </p:spPr>
        <p:txBody>
          <a:bodyPr vert="horz" wrap="square" lIns="0" tIns="52069" rIns="0" bIns="0" rtlCol="0">
            <a:spAutoFit/>
          </a:bodyPr>
          <a:lstStyle/>
          <a:p>
            <a:pPr marL="494030" marR="485140" indent="99060">
              <a:lnSpc>
                <a:spcPct val="100000"/>
              </a:lnSpc>
              <a:spcBef>
                <a:spcPts val="409"/>
              </a:spcBef>
            </a:pPr>
            <a:r>
              <a:rPr sz="1600" b="1" spc="-10" dirty="0">
                <a:latin typeface="Arial"/>
                <a:cs typeface="Arial"/>
              </a:rPr>
              <a:t>General Attributes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13695" y="3131870"/>
            <a:ext cx="1931035" cy="755650"/>
          </a:xfrm>
          <a:prstGeom prst="rect">
            <a:avLst/>
          </a:prstGeom>
          <a:solidFill>
            <a:srgbClr val="FFE199"/>
          </a:solidFill>
        </p:spPr>
        <p:txBody>
          <a:bodyPr vert="horz" wrap="square" lIns="0" tIns="12890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15"/>
              </a:spcBef>
            </a:pPr>
            <a:r>
              <a:rPr sz="1600" b="1" spc="-10" dirty="0">
                <a:latin typeface="Arial"/>
                <a:cs typeface="Arial"/>
              </a:rPr>
              <a:t>Professional</a:t>
            </a:r>
            <a:endParaRPr sz="1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8FB6-7FD0-E0AE-1962-1A3D343A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52" y="580815"/>
            <a:ext cx="4841481" cy="903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Thank You </a:t>
            </a:r>
            <a:endParaRPr lang="en-IN" sz="72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F4D366-6894-9EAB-ECF4-B9EF2BE63B0B}"/>
              </a:ext>
            </a:extLst>
          </p:cNvPr>
          <p:cNvSpPr txBox="1">
            <a:spLocks/>
          </p:cNvSpPr>
          <p:nvPr/>
        </p:nvSpPr>
        <p:spPr>
          <a:xfrm>
            <a:off x="7255645" y="2682240"/>
            <a:ext cx="5427406" cy="183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Arghya Mondal</a:t>
            </a:r>
            <a:br>
              <a:rPr lang="en-US" sz="2400" dirty="0"/>
            </a:br>
            <a:r>
              <a:rPr lang="en-US" sz="2400" dirty="0"/>
              <a:t>CRISP Fellow, 2026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arghyamondal@crispindia.net</a:t>
            </a:r>
            <a:br>
              <a:rPr lang="en-US" sz="2400" dirty="0"/>
            </a:br>
            <a:r>
              <a:rPr lang="en-US" sz="2400" dirty="0"/>
              <a:t>+91 89181 06564</a:t>
            </a:r>
            <a:endParaRPr lang="en-IN" sz="2400" dirty="0"/>
          </a:p>
        </p:txBody>
      </p:sp>
      <p:pic>
        <p:nvPicPr>
          <p:cNvPr id="8" name="Picture 7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9860922C-AFA2-7F9F-12B1-55ACCA3A2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2" y="5398542"/>
            <a:ext cx="4223704" cy="85859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8D9A60-E15C-D4AE-3A50-165C4B3E0B0D}"/>
              </a:ext>
            </a:extLst>
          </p:cNvPr>
          <p:cNvSpPr txBox="1">
            <a:spLocks/>
          </p:cNvSpPr>
          <p:nvPr/>
        </p:nvSpPr>
        <p:spPr>
          <a:xfrm>
            <a:off x="7255645" y="4826000"/>
            <a:ext cx="5427406" cy="183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Swapnil Mohan</a:t>
            </a:r>
            <a:br>
              <a:rPr lang="en-US" sz="2400" dirty="0"/>
            </a:br>
            <a:r>
              <a:rPr lang="en-US" sz="2400" dirty="0"/>
              <a:t>Associate, CRISP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swapnilmohan@crispindia.net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+91 95848 59879</a:t>
            </a:r>
            <a:endParaRPr lang="en-IN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10E212-0853-E910-7462-9E93D6EEE835}"/>
              </a:ext>
            </a:extLst>
          </p:cNvPr>
          <p:cNvSpPr txBox="1">
            <a:spLocks/>
          </p:cNvSpPr>
          <p:nvPr/>
        </p:nvSpPr>
        <p:spPr>
          <a:xfrm>
            <a:off x="7255645" y="538480"/>
            <a:ext cx="5427406" cy="183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Swapnil Singh</a:t>
            </a:r>
            <a:br>
              <a:rPr lang="en-US" sz="2400" dirty="0"/>
            </a:br>
            <a:r>
              <a:rPr lang="en-US" sz="2400" dirty="0"/>
              <a:t>CRISP Fellow, 2026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swapnil@crispindia.net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+91 81090 33689</a:t>
            </a:r>
            <a:endParaRPr lang="en-IN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483B21-3653-E1B2-0938-D38293DE7EEE}"/>
              </a:ext>
            </a:extLst>
          </p:cNvPr>
          <p:cNvSpPr txBox="1">
            <a:spLocks/>
          </p:cNvSpPr>
          <p:nvPr/>
        </p:nvSpPr>
        <p:spPr>
          <a:xfrm>
            <a:off x="712652" y="3429000"/>
            <a:ext cx="5427406" cy="183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Pooja Kapoor</a:t>
            </a:r>
            <a:br>
              <a:rPr lang="en-US" dirty="0"/>
            </a:br>
            <a:r>
              <a:rPr lang="en-US" dirty="0"/>
              <a:t>State Lead, CRISP</a:t>
            </a:r>
            <a:br>
              <a:rPr lang="en-US" dirty="0"/>
            </a:br>
            <a:r>
              <a:rPr lang="en-US" dirty="0">
                <a:hlinkClick r:id="rId6"/>
              </a:rPr>
              <a:t>poojakapoor@crispindia.net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+91 98930 20001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435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546E-4C0E-F45E-72F4-C7FE45B98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06827"/>
            <a:ext cx="12191999" cy="16655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3200" b="1" kern="1200" dirty="0">
                <a:ea typeface="+mj-ea"/>
                <a:cs typeface="+mj-cs"/>
              </a:rPr>
              <a:t>What is Apprenticeship Embedded Degree Programs (AEDPs)</a:t>
            </a:r>
            <a:r>
              <a:rPr lang="en-US" sz="3200" b="1" dirty="0"/>
              <a:t>?</a:t>
            </a:r>
            <a:br>
              <a:rPr lang="en-US" sz="3200" b="1" dirty="0"/>
            </a:br>
            <a:r>
              <a:rPr lang="hi-IN" sz="3200" b="1" dirty="0"/>
              <a:t>अप्रेंटिसशिप एम्बेडेड डिग्री प्रोग्राम</a:t>
            </a:r>
            <a:r>
              <a:rPr lang="en-US" sz="3200" b="1" dirty="0"/>
              <a:t> (AEDP)</a:t>
            </a:r>
            <a:r>
              <a:rPr lang="hi-IN" sz="3200" b="1" dirty="0"/>
              <a:t> क्या है?</a:t>
            </a:r>
            <a:endParaRPr lang="en-US" sz="3200" b="1" kern="1200" dirty="0"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129444-B0B9-CEB7-A796-15CDFE76A925}"/>
              </a:ext>
            </a:extLst>
          </p:cNvPr>
          <p:cNvSpPr/>
          <p:nvPr/>
        </p:nvSpPr>
        <p:spPr>
          <a:xfrm>
            <a:off x="2061653" y="2024742"/>
            <a:ext cx="3101043" cy="14042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i-IN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वर्षीय डिग्री प्रोग्राम</a:t>
            </a:r>
            <a:endParaRPr lang="en-IN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4FBACE-13B2-359F-D69C-04A7DCD7985E}"/>
              </a:ext>
            </a:extLst>
          </p:cNvPr>
          <p:cNvSpPr/>
          <p:nvPr/>
        </p:nvSpPr>
        <p:spPr>
          <a:xfrm>
            <a:off x="367737" y="4327302"/>
            <a:ext cx="2963291" cy="1665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शिक्षण संस्थान में पहले </a:t>
            </a:r>
            <a:r>
              <a:rPr lang="hi-IN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दो साल</a:t>
            </a:r>
            <a:r>
              <a:rPr lang="hi-IN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की शैक्षणिक शिक्षा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(Theory)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B28643-F1DE-4503-FF2E-8FB4F4026926}"/>
              </a:ext>
            </a:extLst>
          </p:cNvPr>
          <p:cNvSpPr/>
          <p:nvPr/>
        </p:nvSpPr>
        <p:spPr>
          <a:xfrm>
            <a:off x="3901142" y="4327302"/>
            <a:ext cx="2764972" cy="1665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2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अंतिम वर्ष </a:t>
            </a:r>
            <a:r>
              <a:rPr lang="hi-IN" sz="22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में उद्योग में प्रशिक्षुता</a:t>
            </a:r>
            <a:r>
              <a:rPr lang="en-US" sz="22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(Apprenticeship)</a:t>
            </a:r>
            <a:endParaRPr lang="en-IN" sz="22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A5767E-0120-8E01-A20E-43B892EFC471}"/>
              </a:ext>
            </a:extLst>
          </p:cNvPr>
          <p:cNvCxnSpPr/>
          <p:nvPr/>
        </p:nvCxnSpPr>
        <p:spPr>
          <a:xfrm flipH="1">
            <a:off x="2318657" y="3529808"/>
            <a:ext cx="489857" cy="69668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F821B-E3AF-9E57-5BAB-C11E5961E406}"/>
              </a:ext>
            </a:extLst>
          </p:cNvPr>
          <p:cNvCxnSpPr>
            <a:cxnSpLocks/>
          </p:cNvCxnSpPr>
          <p:nvPr/>
        </p:nvCxnSpPr>
        <p:spPr>
          <a:xfrm>
            <a:off x="4365171" y="3610792"/>
            <a:ext cx="651260" cy="52733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3" name="TextBox 11">
            <a:extLst>
              <a:ext uri="{FF2B5EF4-FFF2-40B4-BE49-F238E27FC236}">
                <a16:creationId xmlns:a16="http://schemas.microsoft.com/office/drawing/2014/main" id="{B9437A06-F3FE-3204-1988-D4753B24E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52960"/>
              </p:ext>
            </p:extLst>
          </p:nvPr>
        </p:nvGraphicFramePr>
        <p:xfrm>
          <a:off x="7029306" y="1679303"/>
          <a:ext cx="4749507" cy="463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8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BABB-DCC3-9997-C7BA-39BA5EF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313267"/>
            <a:ext cx="11210925" cy="10750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Benefits of AEDPs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7E68D-A61C-2F4A-E1FB-9F7EA40A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2" y="1675227"/>
            <a:ext cx="1071755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84EA8-ACFE-C556-0DD6-3761F80A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D85F49-C47B-6231-BFC9-858494B6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5C996-58BE-138A-474E-3FC080F3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2B72A-D6CB-00F4-667D-27CBDD991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EF5F96-A14A-8895-3BE7-9AE3927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FAB8D-A8B2-E0EB-5E86-12BACAA35065}"/>
              </a:ext>
            </a:extLst>
          </p:cNvPr>
          <p:cNvSpPr txBox="1"/>
          <p:nvPr/>
        </p:nvSpPr>
        <p:spPr>
          <a:xfrm>
            <a:off x="420611" y="207554"/>
            <a:ext cx="1135077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AEDP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since AY 24-25 to 25-26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DE217-05E2-6E58-0527-58B0F9C62B6B}"/>
              </a:ext>
            </a:extLst>
          </p:cNvPr>
          <p:cNvSpPr txBox="1"/>
          <p:nvPr/>
        </p:nvSpPr>
        <p:spPr>
          <a:xfrm>
            <a:off x="209855" y="1785904"/>
            <a:ext cx="116555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the academic year </a:t>
            </a:r>
            <a:r>
              <a:rPr lang="en-US" b="1" dirty="0"/>
              <a:t>2025-26</a:t>
            </a:r>
            <a:r>
              <a:rPr lang="en-US" dirty="0"/>
              <a:t>, </a:t>
            </a:r>
            <a:r>
              <a:rPr lang="en-US" b="1" dirty="0"/>
              <a:t>10 AEDP courses</a:t>
            </a:r>
            <a:r>
              <a:rPr lang="en-US" dirty="0"/>
              <a:t> across </a:t>
            </a:r>
            <a:r>
              <a:rPr lang="en-US" b="1" dirty="0"/>
              <a:t>7 Sector Skill Councils</a:t>
            </a:r>
            <a:r>
              <a:rPr lang="en-US" dirty="0"/>
              <a:t> were offered in </a:t>
            </a:r>
            <a:r>
              <a:rPr lang="en-US" b="1" dirty="0"/>
              <a:t>133 colleges and 12 universities</a:t>
            </a:r>
            <a:r>
              <a:rPr lang="en-US" dirty="0"/>
              <a:t>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Board of Apprenticeship Training (BOAT)</a:t>
            </a:r>
            <a:r>
              <a:rPr lang="en-US" dirty="0"/>
              <a:t> facilitated final-year apprenticeships for students through the </a:t>
            </a:r>
            <a:r>
              <a:rPr lang="en-US" b="1" dirty="0"/>
              <a:t>NATS Portal</a:t>
            </a:r>
            <a:r>
              <a:rPr lang="en-US" dirty="0"/>
              <a:t>. In accordance with </a:t>
            </a:r>
            <a:r>
              <a:rPr lang="en-US" b="1" dirty="0"/>
              <a:t>UGC guidelines</a:t>
            </a:r>
            <a:r>
              <a:rPr lang="en-US" dirty="0"/>
              <a:t>, BOAT signed individual MoUs with participating colleges and universities.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undertaking apprenticeships during their final year received a </a:t>
            </a:r>
            <a:r>
              <a:rPr lang="en-US" b="1" dirty="0"/>
              <a:t>minimum monthly stipend of ₹12,300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Unlike the previous academic year, when AEDP courses were offered under the </a:t>
            </a:r>
            <a:r>
              <a:rPr lang="en-US" b="1" dirty="0"/>
              <a:t>self-financing model</a:t>
            </a:r>
            <a:r>
              <a:rPr lang="en-US" dirty="0"/>
              <a:t>, the course fees for </a:t>
            </a:r>
            <a:r>
              <a:rPr lang="en-US" b="1" dirty="0"/>
              <a:t>2025-26</a:t>
            </a:r>
            <a:r>
              <a:rPr lang="en-US" dirty="0"/>
              <a:t> were aligned with the regular fee structure applicable to general </a:t>
            </a:r>
            <a:r>
              <a:rPr lang="en-US" b="1" dirty="0"/>
              <a:t>B. A, B. Com, and B. Sc.</a:t>
            </a:r>
            <a:r>
              <a:rPr lang="en-US" dirty="0"/>
              <a:t> 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admissions in AEDP courses increased from </a:t>
            </a:r>
            <a:r>
              <a:rPr lang="en-US" b="1" dirty="0"/>
              <a:t>1,152</a:t>
            </a:r>
            <a:r>
              <a:rPr lang="en-US" dirty="0"/>
              <a:t> in </a:t>
            </a:r>
            <a:r>
              <a:rPr lang="en-US" b="1" dirty="0"/>
              <a:t>2024-25</a:t>
            </a:r>
            <a:r>
              <a:rPr lang="en-US" dirty="0"/>
              <a:t> to </a:t>
            </a:r>
            <a:r>
              <a:rPr lang="en-US" b="1" dirty="0"/>
              <a:t>4,448</a:t>
            </a:r>
            <a:r>
              <a:rPr lang="en-US" dirty="0"/>
              <a:t> in </a:t>
            </a:r>
            <a:r>
              <a:rPr lang="en-US" b="1" dirty="0"/>
              <a:t>2025-26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total of </a:t>
            </a:r>
            <a:r>
              <a:rPr lang="en-US" b="1" dirty="0"/>
              <a:t>91 students</a:t>
            </a:r>
            <a:r>
              <a:rPr lang="en-US" dirty="0"/>
              <a:t> from the </a:t>
            </a:r>
            <a:r>
              <a:rPr lang="en-US" b="1" dirty="0"/>
              <a:t>2024-25 batch</a:t>
            </a:r>
            <a:r>
              <a:rPr lang="en-US" dirty="0"/>
              <a:t> were placed for apprenticeships, while the placement process for the remaining eligible students continued. </a:t>
            </a:r>
          </a:p>
        </p:txBody>
      </p:sp>
    </p:spTree>
    <p:extLst>
      <p:ext uri="{BB962C8B-B14F-4D97-AF65-F5344CB8AC3E}">
        <p14:creationId xmlns:p14="http://schemas.microsoft.com/office/powerpoint/2010/main" val="6517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48C8F-2723-AA11-672B-CFEDB61E4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5A8A1-4D07-8312-3AFF-EE598AB13089}"/>
              </a:ext>
            </a:extLst>
          </p:cNvPr>
          <p:cNvSpPr txBox="1"/>
          <p:nvPr/>
        </p:nvSpPr>
        <p:spPr>
          <a:xfrm>
            <a:off x="411240" y="207554"/>
            <a:ext cx="1135077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AEDP Admissions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11F754-632A-0C2D-44C7-2DE75E293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7060"/>
              </p:ext>
            </p:extLst>
          </p:nvPr>
        </p:nvGraphicFramePr>
        <p:xfrm>
          <a:off x="241691" y="2357258"/>
          <a:ext cx="11708614" cy="169471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495381">
                  <a:extLst>
                    <a:ext uri="{9D8B030D-6E8A-4147-A177-3AD203B41FA5}">
                      <a16:colId xmlns:a16="http://schemas.microsoft.com/office/drawing/2014/main" val="1291176084"/>
                    </a:ext>
                  </a:extLst>
                </a:gridCol>
                <a:gridCol w="986910">
                  <a:extLst>
                    <a:ext uri="{9D8B030D-6E8A-4147-A177-3AD203B41FA5}">
                      <a16:colId xmlns:a16="http://schemas.microsoft.com/office/drawing/2014/main" val="1775275893"/>
                    </a:ext>
                  </a:extLst>
                </a:gridCol>
                <a:gridCol w="963611">
                  <a:extLst>
                    <a:ext uri="{9D8B030D-6E8A-4147-A177-3AD203B41FA5}">
                      <a16:colId xmlns:a16="http://schemas.microsoft.com/office/drawing/2014/main" val="2649039755"/>
                    </a:ext>
                  </a:extLst>
                </a:gridCol>
                <a:gridCol w="1277939">
                  <a:extLst>
                    <a:ext uri="{9D8B030D-6E8A-4147-A177-3AD203B41FA5}">
                      <a16:colId xmlns:a16="http://schemas.microsoft.com/office/drawing/2014/main" val="3441360824"/>
                    </a:ext>
                  </a:extLst>
                </a:gridCol>
                <a:gridCol w="1499893">
                  <a:extLst>
                    <a:ext uri="{9D8B030D-6E8A-4147-A177-3AD203B41FA5}">
                      <a16:colId xmlns:a16="http://schemas.microsoft.com/office/drawing/2014/main" val="301029118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84252348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410019811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513429439"/>
                    </a:ext>
                  </a:extLst>
                </a:gridCol>
              </a:tblGrid>
              <a:tr h="60772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AEDPs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Retail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BFSI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Pharma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Logistics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Healthcare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HRO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extLst>
                  <a:ext uri="{0D108BD9-81ED-4DB2-BD59-A6C34878D82A}">
                    <a16:rowId xmlns:a16="http://schemas.microsoft.com/office/drawing/2014/main" val="2294637809"/>
                  </a:ext>
                </a:extLst>
              </a:tr>
              <a:tr h="690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Colleges onboarded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47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601325"/>
                  </a:ext>
                </a:extLst>
              </a:tr>
              <a:tr h="3803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Students enrolled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1152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1806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1F50A0-94F0-C0B4-0E5F-362D9F6F9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85426"/>
              </p:ext>
            </p:extLst>
          </p:nvPr>
        </p:nvGraphicFramePr>
        <p:xfrm>
          <a:off x="241691" y="4967607"/>
          <a:ext cx="11708615" cy="1678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79029">
                  <a:extLst>
                    <a:ext uri="{9D8B030D-6E8A-4147-A177-3AD203B41FA5}">
                      <a16:colId xmlns:a16="http://schemas.microsoft.com/office/drawing/2014/main" val="1291176084"/>
                    </a:ext>
                  </a:extLst>
                </a:gridCol>
                <a:gridCol w="1191998">
                  <a:extLst>
                    <a:ext uri="{9D8B030D-6E8A-4147-A177-3AD203B41FA5}">
                      <a16:colId xmlns:a16="http://schemas.microsoft.com/office/drawing/2014/main" val="1775275893"/>
                    </a:ext>
                  </a:extLst>
                </a:gridCol>
                <a:gridCol w="896695">
                  <a:extLst>
                    <a:ext uri="{9D8B030D-6E8A-4147-A177-3AD203B41FA5}">
                      <a16:colId xmlns:a16="http://schemas.microsoft.com/office/drawing/2014/main" val="2649039755"/>
                    </a:ext>
                  </a:extLst>
                </a:gridCol>
                <a:gridCol w="1189195">
                  <a:extLst>
                    <a:ext uri="{9D8B030D-6E8A-4147-A177-3AD203B41FA5}">
                      <a16:colId xmlns:a16="http://schemas.microsoft.com/office/drawing/2014/main" val="3441360824"/>
                    </a:ext>
                  </a:extLst>
                </a:gridCol>
                <a:gridCol w="1395736">
                  <a:extLst>
                    <a:ext uri="{9D8B030D-6E8A-4147-A177-3AD203B41FA5}">
                      <a16:colId xmlns:a16="http://schemas.microsoft.com/office/drawing/2014/main" val="3010291184"/>
                    </a:ext>
                  </a:extLst>
                </a:gridCol>
                <a:gridCol w="1607258">
                  <a:extLst>
                    <a:ext uri="{9D8B030D-6E8A-4147-A177-3AD203B41FA5}">
                      <a16:colId xmlns:a16="http://schemas.microsoft.com/office/drawing/2014/main" val="2842523485"/>
                    </a:ext>
                  </a:extLst>
                </a:gridCol>
                <a:gridCol w="597438">
                  <a:extLst>
                    <a:ext uri="{9D8B030D-6E8A-4147-A177-3AD203B41FA5}">
                      <a16:colId xmlns:a16="http://schemas.microsoft.com/office/drawing/2014/main" val="410019811"/>
                    </a:ext>
                  </a:extLst>
                </a:gridCol>
                <a:gridCol w="1038183">
                  <a:extLst>
                    <a:ext uri="{9D8B030D-6E8A-4147-A177-3AD203B41FA5}">
                      <a16:colId xmlns:a16="http://schemas.microsoft.com/office/drawing/2014/main" val="340802215"/>
                    </a:ext>
                  </a:extLst>
                </a:gridCol>
                <a:gridCol w="813083">
                  <a:extLst>
                    <a:ext uri="{9D8B030D-6E8A-4147-A177-3AD203B41FA5}">
                      <a16:colId xmlns:a16="http://schemas.microsoft.com/office/drawing/2014/main" val="2513429439"/>
                    </a:ext>
                  </a:extLst>
                </a:gridCol>
              </a:tblGrid>
              <a:tr h="60772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AEDPs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Retail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BFSI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Pharma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Logistics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Healthcare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HRO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Tourism</a:t>
                      </a: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extLst>
                  <a:ext uri="{0D108BD9-81ED-4DB2-BD59-A6C34878D82A}">
                    <a16:rowId xmlns:a16="http://schemas.microsoft.com/office/drawing/2014/main" val="2294637809"/>
                  </a:ext>
                </a:extLst>
              </a:tr>
              <a:tr h="690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AEDPs with admissions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133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601325"/>
                  </a:ext>
                </a:extLst>
              </a:tr>
              <a:tr h="3803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Students enrolled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4488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1806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485AF0-72A9-48DF-2F80-0AB57C82DB85}"/>
              </a:ext>
            </a:extLst>
          </p:cNvPr>
          <p:cNvSpPr txBox="1"/>
          <p:nvPr/>
        </p:nvSpPr>
        <p:spPr>
          <a:xfrm>
            <a:off x="241691" y="1853561"/>
            <a:ext cx="523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Admissions data for academic Year 2024-25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10CCB-0C25-0282-C6EE-934DB4928401}"/>
              </a:ext>
            </a:extLst>
          </p:cNvPr>
          <p:cNvSpPr txBox="1"/>
          <p:nvPr/>
        </p:nvSpPr>
        <p:spPr>
          <a:xfrm>
            <a:off x="241691" y="437182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Admissions data for academic Year 2025-26</a:t>
            </a:r>
          </a:p>
        </p:txBody>
      </p:sp>
    </p:spTree>
    <p:extLst>
      <p:ext uri="{BB962C8B-B14F-4D97-AF65-F5344CB8AC3E}">
        <p14:creationId xmlns:p14="http://schemas.microsoft.com/office/powerpoint/2010/main" val="19210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D3D34-0468-971B-1F6C-7A2275DF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2B498C-0739-187C-AB62-E34F24860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B3533-C86F-8D5E-42C4-85EBFB5B1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7BE38-FE48-A60F-05BA-CD6A8FAC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1A1E7-F83B-3B96-D15B-96F369623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9A539-AF01-C6C4-8593-A9A78CC45CCF}"/>
              </a:ext>
            </a:extLst>
          </p:cNvPr>
          <p:cNvSpPr txBox="1"/>
          <p:nvPr/>
        </p:nvSpPr>
        <p:spPr>
          <a:xfrm>
            <a:off x="411240" y="207554"/>
            <a:ext cx="1135077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AEDP 2026-27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C92514-1C47-53F8-1128-C6AB5CCE4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43376"/>
              </p:ext>
            </p:extLst>
          </p:nvPr>
        </p:nvGraphicFramePr>
        <p:xfrm>
          <a:off x="241690" y="2387882"/>
          <a:ext cx="11645510" cy="168687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97930">
                  <a:extLst>
                    <a:ext uri="{9D8B030D-6E8A-4147-A177-3AD203B41FA5}">
                      <a16:colId xmlns:a16="http://schemas.microsoft.com/office/drawing/2014/main" val="1291176084"/>
                    </a:ext>
                  </a:extLst>
                </a:gridCol>
                <a:gridCol w="1319600">
                  <a:extLst>
                    <a:ext uri="{9D8B030D-6E8A-4147-A177-3AD203B41FA5}">
                      <a16:colId xmlns:a16="http://schemas.microsoft.com/office/drawing/2014/main" val="1775275893"/>
                    </a:ext>
                  </a:extLst>
                </a:gridCol>
                <a:gridCol w="992685">
                  <a:extLst>
                    <a:ext uri="{9D8B030D-6E8A-4147-A177-3AD203B41FA5}">
                      <a16:colId xmlns:a16="http://schemas.microsoft.com/office/drawing/2014/main" val="2649039755"/>
                    </a:ext>
                  </a:extLst>
                </a:gridCol>
                <a:gridCol w="1545148">
                  <a:extLst>
                    <a:ext uri="{9D8B030D-6E8A-4147-A177-3AD203B41FA5}">
                      <a16:colId xmlns:a16="http://schemas.microsoft.com/office/drawing/2014/main" val="3010291184"/>
                    </a:ext>
                  </a:extLst>
                </a:gridCol>
                <a:gridCol w="1779313">
                  <a:extLst>
                    <a:ext uri="{9D8B030D-6E8A-4147-A177-3AD203B41FA5}">
                      <a16:colId xmlns:a16="http://schemas.microsoft.com/office/drawing/2014/main" val="2842523485"/>
                    </a:ext>
                  </a:extLst>
                </a:gridCol>
                <a:gridCol w="830633">
                  <a:extLst>
                    <a:ext uri="{9D8B030D-6E8A-4147-A177-3AD203B41FA5}">
                      <a16:colId xmlns:a16="http://schemas.microsoft.com/office/drawing/2014/main" val="410019811"/>
                    </a:ext>
                  </a:extLst>
                </a:gridCol>
                <a:gridCol w="980079">
                  <a:extLst>
                    <a:ext uri="{9D8B030D-6E8A-4147-A177-3AD203B41FA5}">
                      <a16:colId xmlns:a16="http://schemas.microsoft.com/office/drawing/2014/main" val="340802215"/>
                    </a:ext>
                  </a:extLst>
                </a:gridCol>
                <a:gridCol w="900122">
                  <a:extLst>
                    <a:ext uri="{9D8B030D-6E8A-4147-A177-3AD203B41FA5}">
                      <a16:colId xmlns:a16="http://schemas.microsoft.com/office/drawing/2014/main" val="2513429439"/>
                    </a:ext>
                  </a:extLst>
                </a:gridCol>
              </a:tblGrid>
              <a:tr h="60405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AEDPs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Retail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BFSI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Logistics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Healthcare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HRO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Tourism</a:t>
                      </a:r>
                    </a:p>
                  </a:txBody>
                  <a:tcPr marL="7757" marR="7757" marT="77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effectLst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57" marR="7757" marT="7757" marB="0" anchor="ctr"/>
                </a:tc>
                <a:extLst>
                  <a:ext uri="{0D108BD9-81ED-4DB2-BD59-A6C34878D82A}">
                    <a16:rowId xmlns:a16="http://schemas.microsoft.com/office/drawing/2014/main" val="2294637809"/>
                  </a:ext>
                </a:extLst>
              </a:tr>
              <a:tr h="686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Colleges onboarded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109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601325"/>
                  </a:ext>
                </a:extLst>
              </a:tr>
              <a:tr h="393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Students enrolled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1121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1806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7222A-6AF3-9F90-3AE4-29CDF585B203}"/>
              </a:ext>
            </a:extLst>
          </p:cNvPr>
          <p:cNvSpPr txBox="1"/>
          <p:nvPr/>
        </p:nvSpPr>
        <p:spPr>
          <a:xfrm>
            <a:off x="241691" y="17818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Admissions data for academic Year 2026-27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FBA19-B31F-793F-1495-295CDC40C42A}"/>
              </a:ext>
            </a:extLst>
          </p:cNvPr>
          <p:cNvSpPr txBox="1"/>
          <p:nvPr/>
        </p:nvSpPr>
        <p:spPr>
          <a:xfrm>
            <a:off x="241690" y="4745648"/>
            <a:ext cx="2236039" cy="861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7500+</a:t>
            </a:r>
            <a:br>
              <a:rPr lang="en-US" sz="3200" b="1" dirty="0"/>
            </a:br>
            <a:r>
              <a:rPr lang="en-US" b="1" dirty="0"/>
              <a:t>Target Admissions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B025A-3640-9E1B-E080-F52119DFA6D9}"/>
              </a:ext>
            </a:extLst>
          </p:cNvPr>
          <p:cNvSpPr txBox="1"/>
          <p:nvPr/>
        </p:nvSpPr>
        <p:spPr>
          <a:xfrm>
            <a:off x="2477729" y="4745648"/>
            <a:ext cx="3111109" cy="86177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1121</a:t>
            </a:r>
            <a:br>
              <a:rPr lang="en-US" sz="3200" b="1" dirty="0"/>
            </a:br>
            <a:r>
              <a:rPr lang="en-US" b="1" dirty="0"/>
              <a:t>Total Admissions 26-27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C3718-2CDF-A9C0-0D92-AB69ACF776AD}"/>
              </a:ext>
            </a:extLst>
          </p:cNvPr>
          <p:cNvSpPr txBox="1"/>
          <p:nvPr/>
        </p:nvSpPr>
        <p:spPr>
          <a:xfrm>
            <a:off x="5588838" y="4745648"/>
            <a:ext cx="3111109" cy="8617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91</a:t>
            </a:r>
            <a:br>
              <a:rPr lang="en-US" sz="3200" b="1" dirty="0"/>
            </a:br>
            <a:r>
              <a:rPr lang="en-US" b="1" dirty="0"/>
              <a:t>Apprenticeships 24-25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E4635-1D2E-6E1E-ACF5-E645EC36A9DD}"/>
              </a:ext>
            </a:extLst>
          </p:cNvPr>
          <p:cNvSpPr txBox="1"/>
          <p:nvPr/>
        </p:nvSpPr>
        <p:spPr>
          <a:xfrm>
            <a:off x="8699947" y="4745648"/>
            <a:ext cx="3187253" cy="86177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430+</a:t>
            </a:r>
            <a:br>
              <a:rPr lang="en-US" sz="3200" b="1" dirty="0"/>
            </a:br>
            <a:r>
              <a:rPr lang="en-US" b="1" dirty="0"/>
              <a:t>Industries Onboarded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317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C0292-882A-C21A-1D6A-1127152B1AF0}"/>
              </a:ext>
            </a:extLst>
          </p:cNvPr>
          <p:cNvSpPr txBox="1"/>
          <p:nvPr/>
        </p:nvSpPr>
        <p:spPr>
          <a:xfrm>
            <a:off x="59266" y="196995"/>
            <a:ext cx="1203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/>
                <a:latin typeface="+mj-lt"/>
              </a:rPr>
              <a:t>शैक्षणिक सत्र 2026-27 से AEDP के अंतर्गत पाठ्यक्रम</a:t>
            </a:r>
            <a:endParaRPr lang="en-IN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2AF3C-199B-BBB8-5382-82603CB3EE71}"/>
              </a:ext>
            </a:extLst>
          </p:cNvPr>
          <p:cNvSpPr txBox="1"/>
          <p:nvPr/>
        </p:nvSpPr>
        <p:spPr>
          <a:xfrm>
            <a:off x="623883" y="908269"/>
            <a:ext cx="8691144" cy="558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Com / B. A BFSI [BANKING FINANCIAL SERVICES &amp; INSURANCE]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Com LOGISTICS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B.Sc. / B. Com DIGITAL MARKETING &amp; ADVERTISING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Sc HEALTHCARE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B.A CONTENT &amp; CREATIVE WRITING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Com HUMAN RESOURCE OPERATIONS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B.A / B. Sc / B. Com REAL ESTATE &amp; PROPERTY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A TOURISM &amp; HOSPITALITY OPERATIONS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B. A / B. Sc / B. Com SUSTAINABLE CONSTRUCTION &amp; INFRASTRUCTURE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 B. Com RETAIL OPERATIONS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 B. Sc / B. Com CONSTRUCTION PROJECT MANAGEMENT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 B.A / B. Com / BBA EVENT MANAGEMENT</a:t>
            </a:r>
          </a:p>
        </p:txBody>
      </p:sp>
    </p:spTree>
    <p:extLst>
      <p:ext uri="{BB962C8B-B14F-4D97-AF65-F5344CB8AC3E}">
        <p14:creationId xmlns:p14="http://schemas.microsoft.com/office/powerpoint/2010/main" val="79854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147" y="4631568"/>
            <a:ext cx="11327130" cy="6052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600" spc="-10" dirty="0">
                <a:latin typeface="Arial MT"/>
                <a:cs typeface="Arial MT"/>
              </a:rPr>
              <a:t>NATS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implemented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across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lang="en-GB" sz="1600" spc="-45" dirty="0">
                <a:latin typeface="Arial MT"/>
                <a:cs typeface="Arial MT"/>
              </a:rPr>
              <a:t>Madhya Pradesh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through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lang="en-GB" sz="1600" spc="-15" dirty="0">
                <a:latin typeface="Arial MT"/>
                <a:cs typeface="Arial MT"/>
              </a:rPr>
              <a:t>it’s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regional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Boards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Apprenticeship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Training</a:t>
            </a:r>
            <a:r>
              <a:rPr sz="1600" spc="-10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tabLst>
                <a:tab pos="2523490" algn="l"/>
                <a:tab pos="5001895" algn="l"/>
                <a:tab pos="7446009" algn="l"/>
              </a:tabLst>
            </a:pPr>
            <a:r>
              <a:rPr sz="1600" b="1" spc="-10" dirty="0">
                <a:latin typeface="Arial"/>
                <a:cs typeface="Arial"/>
              </a:rPr>
              <a:t>BOAT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(Western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Region)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147" y="5465622"/>
            <a:ext cx="11327130" cy="5327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600" dirty="0">
                <a:latin typeface="Arial MT"/>
                <a:cs typeface="Arial MT"/>
              </a:rPr>
              <a:t>In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five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years,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NATS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provided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apprenticeship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opportunities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12.94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lakh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candidates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7943" y="234682"/>
            <a:ext cx="10515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dirty="0"/>
              <a:t>Why</a:t>
            </a:r>
            <a:r>
              <a:rPr sz="3600" b="1" spc="-135" dirty="0"/>
              <a:t> </a:t>
            </a:r>
            <a:r>
              <a:rPr sz="3600" b="1" dirty="0"/>
              <a:t>Apprenticeship</a:t>
            </a:r>
            <a:r>
              <a:rPr sz="3600" b="1" spc="-110" dirty="0"/>
              <a:t> </a:t>
            </a:r>
            <a:r>
              <a:rPr sz="3600" b="1" dirty="0"/>
              <a:t>Training</a:t>
            </a:r>
            <a:r>
              <a:rPr sz="3600" b="1" spc="-114" dirty="0"/>
              <a:t> </a:t>
            </a:r>
            <a:r>
              <a:rPr sz="3600" b="1" dirty="0"/>
              <a:t>through</a:t>
            </a:r>
            <a:r>
              <a:rPr sz="3600" b="1" spc="-120" dirty="0"/>
              <a:t> </a:t>
            </a:r>
            <a:r>
              <a:rPr sz="3600" b="1" spc="-10" dirty="0"/>
              <a:t>NATS?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32968" y="3443287"/>
            <a:ext cx="5344160" cy="617855"/>
            <a:chOff x="432968" y="3443287"/>
            <a:chExt cx="5344160" cy="617855"/>
          </a:xfrm>
        </p:grpSpPr>
        <p:sp>
          <p:nvSpPr>
            <p:cNvPr id="7" name="object 7"/>
            <p:cNvSpPr/>
            <p:nvPr/>
          </p:nvSpPr>
          <p:spPr>
            <a:xfrm>
              <a:off x="437730" y="3448050"/>
              <a:ext cx="5334635" cy="608330"/>
            </a:xfrm>
            <a:custGeom>
              <a:avLst/>
              <a:gdLst/>
              <a:ahLst/>
              <a:cxnLst/>
              <a:rect l="l" t="t" r="r" b="b"/>
              <a:pathLst>
                <a:path w="5334635" h="608329">
                  <a:moveTo>
                    <a:pt x="5233073" y="0"/>
                  </a:moveTo>
                  <a:lnTo>
                    <a:pt x="101346" y="0"/>
                  </a:lnTo>
                  <a:lnTo>
                    <a:pt x="61898" y="7959"/>
                  </a:lnTo>
                  <a:lnTo>
                    <a:pt x="29684" y="29670"/>
                  </a:lnTo>
                  <a:lnTo>
                    <a:pt x="7964" y="61882"/>
                  </a:lnTo>
                  <a:lnTo>
                    <a:pt x="0" y="101346"/>
                  </a:lnTo>
                  <a:lnTo>
                    <a:pt x="0" y="506730"/>
                  </a:lnTo>
                  <a:lnTo>
                    <a:pt x="7964" y="546139"/>
                  </a:lnTo>
                  <a:lnTo>
                    <a:pt x="29684" y="578357"/>
                  </a:lnTo>
                  <a:lnTo>
                    <a:pt x="61898" y="600098"/>
                  </a:lnTo>
                  <a:lnTo>
                    <a:pt x="101346" y="608076"/>
                  </a:lnTo>
                  <a:lnTo>
                    <a:pt x="5233073" y="608076"/>
                  </a:lnTo>
                  <a:lnTo>
                    <a:pt x="5272536" y="600098"/>
                  </a:lnTo>
                  <a:lnTo>
                    <a:pt x="5304748" y="578358"/>
                  </a:lnTo>
                  <a:lnTo>
                    <a:pt x="5326459" y="546139"/>
                  </a:lnTo>
                  <a:lnTo>
                    <a:pt x="5334419" y="506730"/>
                  </a:lnTo>
                  <a:lnTo>
                    <a:pt x="5334419" y="101346"/>
                  </a:lnTo>
                  <a:lnTo>
                    <a:pt x="5326459" y="61882"/>
                  </a:lnTo>
                  <a:lnTo>
                    <a:pt x="5304748" y="29670"/>
                  </a:lnTo>
                  <a:lnTo>
                    <a:pt x="5272536" y="7959"/>
                  </a:lnTo>
                  <a:lnTo>
                    <a:pt x="5233073" y="0"/>
                  </a:lnTo>
                  <a:close/>
                </a:path>
              </a:pathLst>
            </a:custGeom>
            <a:solidFill>
              <a:srgbClr val="FFE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730" y="3448050"/>
              <a:ext cx="5334635" cy="608330"/>
            </a:xfrm>
            <a:custGeom>
              <a:avLst/>
              <a:gdLst/>
              <a:ahLst/>
              <a:cxnLst/>
              <a:rect l="l" t="t" r="r" b="b"/>
              <a:pathLst>
                <a:path w="5334635" h="608329">
                  <a:moveTo>
                    <a:pt x="0" y="101346"/>
                  </a:moveTo>
                  <a:lnTo>
                    <a:pt x="7964" y="61882"/>
                  </a:lnTo>
                  <a:lnTo>
                    <a:pt x="29684" y="29670"/>
                  </a:lnTo>
                  <a:lnTo>
                    <a:pt x="61898" y="7959"/>
                  </a:lnTo>
                  <a:lnTo>
                    <a:pt x="101346" y="0"/>
                  </a:lnTo>
                  <a:lnTo>
                    <a:pt x="5233073" y="0"/>
                  </a:lnTo>
                  <a:lnTo>
                    <a:pt x="5272536" y="7959"/>
                  </a:lnTo>
                  <a:lnTo>
                    <a:pt x="5304748" y="29670"/>
                  </a:lnTo>
                  <a:lnTo>
                    <a:pt x="5326459" y="61882"/>
                  </a:lnTo>
                  <a:lnTo>
                    <a:pt x="5334419" y="101346"/>
                  </a:lnTo>
                  <a:lnTo>
                    <a:pt x="5334419" y="506730"/>
                  </a:lnTo>
                  <a:lnTo>
                    <a:pt x="5326459" y="546139"/>
                  </a:lnTo>
                  <a:lnTo>
                    <a:pt x="5304748" y="578358"/>
                  </a:lnTo>
                  <a:lnTo>
                    <a:pt x="5272536" y="600098"/>
                  </a:lnTo>
                  <a:lnTo>
                    <a:pt x="5233073" y="608076"/>
                  </a:lnTo>
                  <a:lnTo>
                    <a:pt x="101346" y="608076"/>
                  </a:lnTo>
                  <a:lnTo>
                    <a:pt x="61898" y="600098"/>
                  </a:lnTo>
                  <a:lnTo>
                    <a:pt x="29684" y="578357"/>
                  </a:lnTo>
                  <a:lnTo>
                    <a:pt x="7964" y="546139"/>
                  </a:lnTo>
                  <a:lnTo>
                    <a:pt x="0" y="506730"/>
                  </a:lnTo>
                  <a:lnTo>
                    <a:pt x="0" y="101346"/>
                  </a:lnTo>
                  <a:close/>
                </a:path>
              </a:pathLst>
            </a:custGeom>
            <a:ln w="9525">
              <a:solidFill>
                <a:srgbClr val="FD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8486" y="3613530"/>
            <a:ext cx="35166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Issuance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Certificate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Proficiency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7730" y="2695194"/>
            <a:ext cx="5334635" cy="613410"/>
          </a:xfrm>
          <a:custGeom>
            <a:avLst/>
            <a:gdLst/>
            <a:ahLst/>
            <a:cxnLst/>
            <a:rect l="l" t="t" r="r" b="b"/>
            <a:pathLst>
              <a:path w="5334635" h="613410">
                <a:moveTo>
                  <a:pt x="5232184" y="0"/>
                </a:moveTo>
                <a:lnTo>
                  <a:pt x="102209" y="0"/>
                </a:lnTo>
                <a:lnTo>
                  <a:pt x="62423" y="8026"/>
                </a:lnTo>
                <a:lnTo>
                  <a:pt x="29935" y="29924"/>
                </a:lnTo>
                <a:lnTo>
                  <a:pt x="8031" y="62418"/>
                </a:lnTo>
                <a:lnTo>
                  <a:pt x="0" y="102234"/>
                </a:lnTo>
                <a:lnTo>
                  <a:pt x="0" y="511047"/>
                </a:lnTo>
                <a:lnTo>
                  <a:pt x="8031" y="550810"/>
                </a:lnTo>
                <a:lnTo>
                  <a:pt x="29935" y="583310"/>
                </a:lnTo>
                <a:lnTo>
                  <a:pt x="62423" y="605238"/>
                </a:lnTo>
                <a:lnTo>
                  <a:pt x="102209" y="613282"/>
                </a:lnTo>
                <a:lnTo>
                  <a:pt x="5232184" y="613282"/>
                </a:lnTo>
                <a:lnTo>
                  <a:pt x="5272000" y="605238"/>
                </a:lnTo>
                <a:lnTo>
                  <a:pt x="5304494" y="583310"/>
                </a:lnTo>
                <a:lnTo>
                  <a:pt x="5326392" y="550810"/>
                </a:lnTo>
                <a:lnTo>
                  <a:pt x="5334419" y="511047"/>
                </a:lnTo>
                <a:lnTo>
                  <a:pt x="5334419" y="102234"/>
                </a:lnTo>
                <a:lnTo>
                  <a:pt x="5326392" y="62418"/>
                </a:lnTo>
                <a:lnTo>
                  <a:pt x="5304494" y="29924"/>
                </a:lnTo>
                <a:lnTo>
                  <a:pt x="5272000" y="8026"/>
                </a:lnTo>
                <a:lnTo>
                  <a:pt x="5232184" y="0"/>
                </a:lnTo>
                <a:close/>
              </a:path>
            </a:pathLst>
          </a:custGeom>
          <a:solidFill>
            <a:srgbClr val="FFE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7773" y="2862783"/>
            <a:ext cx="2713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Equivalent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job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experience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7730" y="1902586"/>
            <a:ext cx="5334635" cy="613410"/>
          </a:xfrm>
          <a:custGeom>
            <a:avLst/>
            <a:gdLst/>
            <a:ahLst/>
            <a:cxnLst/>
            <a:rect l="l" t="t" r="r" b="b"/>
            <a:pathLst>
              <a:path w="5334635" h="613410">
                <a:moveTo>
                  <a:pt x="5232184" y="0"/>
                </a:moveTo>
                <a:lnTo>
                  <a:pt x="102209" y="0"/>
                </a:lnTo>
                <a:lnTo>
                  <a:pt x="62423" y="8026"/>
                </a:lnTo>
                <a:lnTo>
                  <a:pt x="29935" y="29924"/>
                </a:lnTo>
                <a:lnTo>
                  <a:pt x="8031" y="62418"/>
                </a:lnTo>
                <a:lnTo>
                  <a:pt x="0" y="102235"/>
                </a:lnTo>
                <a:lnTo>
                  <a:pt x="0" y="511048"/>
                </a:lnTo>
                <a:lnTo>
                  <a:pt x="8031" y="550810"/>
                </a:lnTo>
                <a:lnTo>
                  <a:pt x="29935" y="583311"/>
                </a:lnTo>
                <a:lnTo>
                  <a:pt x="62423" y="605238"/>
                </a:lnTo>
                <a:lnTo>
                  <a:pt x="102209" y="613283"/>
                </a:lnTo>
                <a:lnTo>
                  <a:pt x="5232184" y="613283"/>
                </a:lnTo>
                <a:lnTo>
                  <a:pt x="5272000" y="605238"/>
                </a:lnTo>
                <a:lnTo>
                  <a:pt x="5304494" y="583311"/>
                </a:lnTo>
                <a:lnTo>
                  <a:pt x="5326392" y="550810"/>
                </a:lnTo>
                <a:lnTo>
                  <a:pt x="5334419" y="511048"/>
                </a:lnTo>
                <a:lnTo>
                  <a:pt x="5334419" y="102235"/>
                </a:lnTo>
                <a:lnTo>
                  <a:pt x="5326392" y="62418"/>
                </a:lnTo>
                <a:lnTo>
                  <a:pt x="5304494" y="29924"/>
                </a:lnTo>
                <a:lnTo>
                  <a:pt x="5272000" y="8026"/>
                </a:lnTo>
                <a:lnTo>
                  <a:pt x="5232184" y="0"/>
                </a:lnTo>
                <a:close/>
              </a:path>
            </a:pathLst>
          </a:custGeom>
          <a:solidFill>
            <a:srgbClr val="FFE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8901" y="2070607"/>
            <a:ext cx="2955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Quarterly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performance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reviews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730" y="1092961"/>
            <a:ext cx="5334635" cy="613410"/>
          </a:xfrm>
          <a:custGeom>
            <a:avLst/>
            <a:gdLst/>
            <a:ahLst/>
            <a:cxnLst/>
            <a:rect l="l" t="t" r="r" b="b"/>
            <a:pathLst>
              <a:path w="5334635" h="613410">
                <a:moveTo>
                  <a:pt x="5232184" y="0"/>
                </a:moveTo>
                <a:lnTo>
                  <a:pt x="102209" y="0"/>
                </a:lnTo>
                <a:lnTo>
                  <a:pt x="62423" y="8024"/>
                </a:lnTo>
                <a:lnTo>
                  <a:pt x="29935" y="29908"/>
                </a:lnTo>
                <a:lnTo>
                  <a:pt x="8031" y="62364"/>
                </a:lnTo>
                <a:lnTo>
                  <a:pt x="0" y="102108"/>
                </a:lnTo>
                <a:lnTo>
                  <a:pt x="0" y="511048"/>
                </a:lnTo>
                <a:lnTo>
                  <a:pt x="8031" y="550791"/>
                </a:lnTo>
                <a:lnTo>
                  <a:pt x="29935" y="583247"/>
                </a:lnTo>
                <a:lnTo>
                  <a:pt x="62423" y="605131"/>
                </a:lnTo>
                <a:lnTo>
                  <a:pt x="102209" y="613155"/>
                </a:lnTo>
                <a:lnTo>
                  <a:pt x="5232184" y="613155"/>
                </a:lnTo>
                <a:lnTo>
                  <a:pt x="5272000" y="605131"/>
                </a:lnTo>
                <a:lnTo>
                  <a:pt x="5304494" y="583247"/>
                </a:lnTo>
                <a:lnTo>
                  <a:pt x="5326392" y="550791"/>
                </a:lnTo>
                <a:lnTo>
                  <a:pt x="5334419" y="511048"/>
                </a:lnTo>
                <a:lnTo>
                  <a:pt x="5334419" y="102108"/>
                </a:lnTo>
                <a:lnTo>
                  <a:pt x="5326392" y="62364"/>
                </a:lnTo>
                <a:lnTo>
                  <a:pt x="5304494" y="29908"/>
                </a:lnTo>
                <a:lnTo>
                  <a:pt x="5272000" y="8024"/>
                </a:lnTo>
                <a:lnTo>
                  <a:pt x="5232184" y="0"/>
                </a:lnTo>
                <a:close/>
              </a:path>
            </a:pathLst>
          </a:custGeom>
          <a:solidFill>
            <a:srgbClr val="FFE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3464" y="1260729"/>
            <a:ext cx="3902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Immersive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‘on-</a:t>
            </a:r>
            <a:r>
              <a:rPr sz="1600" spc="-20" dirty="0">
                <a:latin typeface="Arial MT"/>
                <a:cs typeface="Arial MT"/>
              </a:rPr>
              <a:t>the-</a:t>
            </a:r>
            <a:r>
              <a:rPr sz="1600" dirty="0">
                <a:latin typeface="Arial MT"/>
                <a:cs typeface="Arial MT"/>
              </a:rPr>
              <a:t>job’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industry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experience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09880" y="3443287"/>
            <a:ext cx="5344160" cy="617855"/>
            <a:chOff x="6409880" y="3443287"/>
            <a:chExt cx="5344160" cy="617855"/>
          </a:xfrm>
        </p:grpSpPr>
        <p:sp>
          <p:nvSpPr>
            <p:cNvPr id="17" name="object 17"/>
            <p:cNvSpPr/>
            <p:nvPr/>
          </p:nvSpPr>
          <p:spPr>
            <a:xfrm>
              <a:off x="6414642" y="3448050"/>
              <a:ext cx="5334635" cy="608330"/>
            </a:xfrm>
            <a:custGeom>
              <a:avLst/>
              <a:gdLst/>
              <a:ahLst/>
              <a:cxnLst/>
              <a:rect l="l" t="t" r="r" b="b"/>
              <a:pathLst>
                <a:path w="5334634" h="608329">
                  <a:moveTo>
                    <a:pt x="5233035" y="0"/>
                  </a:moveTo>
                  <a:lnTo>
                    <a:pt x="101346" y="0"/>
                  </a:lnTo>
                  <a:lnTo>
                    <a:pt x="61936" y="7959"/>
                  </a:lnTo>
                  <a:lnTo>
                    <a:pt x="29718" y="29670"/>
                  </a:lnTo>
                  <a:lnTo>
                    <a:pt x="7977" y="61882"/>
                  </a:lnTo>
                  <a:lnTo>
                    <a:pt x="0" y="101346"/>
                  </a:lnTo>
                  <a:lnTo>
                    <a:pt x="0" y="506730"/>
                  </a:lnTo>
                  <a:lnTo>
                    <a:pt x="7977" y="546139"/>
                  </a:lnTo>
                  <a:lnTo>
                    <a:pt x="29718" y="578357"/>
                  </a:lnTo>
                  <a:lnTo>
                    <a:pt x="61936" y="600098"/>
                  </a:lnTo>
                  <a:lnTo>
                    <a:pt x="101346" y="608076"/>
                  </a:lnTo>
                  <a:lnTo>
                    <a:pt x="5233035" y="608076"/>
                  </a:lnTo>
                  <a:lnTo>
                    <a:pt x="5272518" y="600098"/>
                  </a:lnTo>
                  <a:lnTo>
                    <a:pt x="5304774" y="578358"/>
                  </a:lnTo>
                  <a:lnTo>
                    <a:pt x="5326528" y="546139"/>
                  </a:lnTo>
                  <a:lnTo>
                    <a:pt x="5334508" y="506730"/>
                  </a:lnTo>
                  <a:lnTo>
                    <a:pt x="5334508" y="101346"/>
                  </a:lnTo>
                  <a:lnTo>
                    <a:pt x="5326528" y="61882"/>
                  </a:lnTo>
                  <a:lnTo>
                    <a:pt x="5304774" y="29670"/>
                  </a:lnTo>
                  <a:lnTo>
                    <a:pt x="5272518" y="7959"/>
                  </a:lnTo>
                  <a:lnTo>
                    <a:pt x="5233035" y="0"/>
                  </a:lnTo>
                  <a:close/>
                </a:path>
              </a:pathLst>
            </a:custGeom>
            <a:solidFill>
              <a:srgbClr val="FFE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4642" y="3448050"/>
              <a:ext cx="5334635" cy="608330"/>
            </a:xfrm>
            <a:custGeom>
              <a:avLst/>
              <a:gdLst/>
              <a:ahLst/>
              <a:cxnLst/>
              <a:rect l="l" t="t" r="r" b="b"/>
              <a:pathLst>
                <a:path w="5334634" h="608329">
                  <a:moveTo>
                    <a:pt x="0" y="101346"/>
                  </a:moveTo>
                  <a:lnTo>
                    <a:pt x="7977" y="61882"/>
                  </a:lnTo>
                  <a:lnTo>
                    <a:pt x="29718" y="29670"/>
                  </a:lnTo>
                  <a:lnTo>
                    <a:pt x="61936" y="7959"/>
                  </a:lnTo>
                  <a:lnTo>
                    <a:pt x="101346" y="0"/>
                  </a:lnTo>
                  <a:lnTo>
                    <a:pt x="5233035" y="0"/>
                  </a:lnTo>
                  <a:lnTo>
                    <a:pt x="5272518" y="7959"/>
                  </a:lnTo>
                  <a:lnTo>
                    <a:pt x="5304774" y="29670"/>
                  </a:lnTo>
                  <a:lnTo>
                    <a:pt x="5326528" y="61882"/>
                  </a:lnTo>
                  <a:lnTo>
                    <a:pt x="5334508" y="101346"/>
                  </a:lnTo>
                  <a:lnTo>
                    <a:pt x="5334508" y="506730"/>
                  </a:lnTo>
                  <a:lnTo>
                    <a:pt x="5326528" y="546139"/>
                  </a:lnTo>
                  <a:lnTo>
                    <a:pt x="5304774" y="578358"/>
                  </a:lnTo>
                  <a:lnTo>
                    <a:pt x="5272518" y="600098"/>
                  </a:lnTo>
                  <a:lnTo>
                    <a:pt x="5233035" y="608076"/>
                  </a:lnTo>
                  <a:lnTo>
                    <a:pt x="101346" y="608076"/>
                  </a:lnTo>
                  <a:lnTo>
                    <a:pt x="61936" y="600098"/>
                  </a:lnTo>
                  <a:lnTo>
                    <a:pt x="29718" y="578357"/>
                  </a:lnTo>
                  <a:lnTo>
                    <a:pt x="7977" y="546139"/>
                  </a:lnTo>
                  <a:lnTo>
                    <a:pt x="0" y="506730"/>
                  </a:lnTo>
                  <a:lnTo>
                    <a:pt x="0" y="101346"/>
                  </a:lnTo>
                  <a:close/>
                </a:path>
              </a:pathLst>
            </a:custGeom>
            <a:ln w="9525">
              <a:solidFill>
                <a:srgbClr val="FD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51801" y="3613530"/>
            <a:ext cx="3060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NATS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2.0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portal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processes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14642" y="2695194"/>
            <a:ext cx="5334635" cy="613410"/>
          </a:xfrm>
          <a:custGeom>
            <a:avLst/>
            <a:gdLst/>
            <a:ahLst/>
            <a:cxnLst/>
            <a:rect l="l" t="t" r="r" b="b"/>
            <a:pathLst>
              <a:path w="5334634" h="613410">
                <a:moveTo>
                  <a:pt x="5232273" y="0"/>
                </a:moveTo>
                <a:lnTo>
                  <a:pt x="102235" y="0"/>
                </a:lnTo>
                <a:lnTo>
                  <a:pt x="62472" y="8026"/>
                </a:lnTo>
                <a:lnTo>
                  <a:pt x="29972" y="29924"/>
                </a:lnTo>
                <a:lnTo>
                  <a:pt x="8044" y="62418"/>
                </a:lnTo>
                <a:lnTo>
                  <a:pt x="0" y="102234"/>
                </a:lnTo>
                <a:lnTo>
                  <a:pt x="0" y="511047"/>
                </a:lnTo>
                <a:lnTo>
                  <a:pt x="8044" y="550810"/>
                </a:lnTo>
                <a:lnTo>
                  <a:pt x="29972" y="583310"/>
                </a:lnTo>
                <a:lnTo>
                  <a:pt x="62472" y="605238"/>
                </a:lnTo>
                <a:lnTo>
                  <a:pt x="102235" y="613282"/>
                </a:lnTo>
                <a:lnTo>
                  <a:pt x="5232273" y="613282"/>
                </a:lnTo>
                <a:lnTo>
                  <a:pt x="5272016" y="605238"/>
                </a:lnTo>
                <a:lnTo>
                  <a:pt x="5304472" y="583310"/>
                </a:lnTo>
                <a:lnTo>
                  <a:pt x="5326356" y="550810"/>
                </a:lnTo>
                <a:lnTo>
                  <a:pt x="5334381" y="511047"/>
                </a:lnTo>
                <a:lnTo>
                  <a:pt x="5334381" y="102234"/>
                </a:lnTo>
                <a:lnTo>
                  <a:pt x="5326356" y="62418"/>
                </a:lnTo>
                <a:lnTo>
                  <a:pt x="5304472" y="29924"/>
                </a:lnTo>
                <a:lnTo>
                  <a:pt x="5272016" y="8026"/>
                </a:lnTo>
                <a:lnTo>
                  <a:pt x="5232273" y="0"/>
                </a:lnTo>
                <a:close/>
              </a:path>
            </a:pathLst>
          </a:custGeom>
          <a:solidFill>
            <a:srgbClr val="FFE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98105" y="2862783"/>
            <a:ext cx="276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Stipend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payment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through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spc="-25" dirty="0">
                <a:latin typeface="Arial"/>
                <a:cs typeface="Arial"/>
              </a:rPr>
              <a:t>DBT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14642" y="1902586"/>
            <a:ext cx="5334635" cy="613410"/>
          </a:xfrm>
          <a:custGeom>
            <a:avLst/>
            <a:gdLst/>
            <a:ahLst/>
            <a:cxnLst/>
            <a:rect l="l" t="t" r="r" b="b"/>
            <a:pathLst>
              <a:path w="5334634" h="613410">
                <a:moveTo>
                  <a:pt x="5232273" y="0"/>
                </a:moveTo>
                <a:lnTo>
                  <a:pt x="102235" y="0"/>
                </a:lnTo>
                <a:lnTo>
                  <a:pt x="62472" y="8026"/>
                </a:lnTo>
                <a:lnTo>
                  <a:pt x="29972" y="29924"/>
                </a:lnTo>
                <a:lnTo>
                  <a:pt x="8044" y="62418"/>
                </a:lnTo>
                <a:lnTo>
                  <a:pt x="0" y="102235"/>
                </a:lnTo>
                <a:lnTo>
                  <a:pt x="0" y="511048"/>
                </a:lnTo>
                <a:lnTo>
                  <a:pt x="8044" y="550810"/>
                </a:lnTo>
                <a:lnTo>
                  <a:pt x="29972" y="583311"/>
                </a:lnTo>
                <a:lnTo>
                  <a:pt x="62472" y="605238"/>
                </a:lnTo>
                <a:lnTo>
                  <a:pt x="102235" y="613283"/>
                </a:lnTo>
                <a:lnTo>
                  <a:pt x="5232273" y="613283"/>
                </a:lnTo>
                <a:lnTo>
                  <a:pt x="5272035" y="605238"/>
                </a:lnTo>
                <a:lnTo>
                  <a:pt x="5304536" y="583311"/>
                </a:lnTo>
                <a:lnTo>
                  <a:pt x="5326463" y="550810"/>
                </a:lnTo>
                <a:lnTo>
                  <a:pt x="5334508" y="511048"/>
                </a:lnTo>
                <a:lnTo>
                  <a:pt x="5334508" y="102235"/>
                </a:lnTo>
                <a:lnTo>
                  <a:pt x="5326463" y="62418"/>
                </a:lnTo>
                <a:lnTo>
                  <a:pt x="5304536" y="29924"/>
                </a:lnTo>
                <a:lnTo>
                  <a:pt x="5272035" y="8026"/>
                </a:lnTo>
                <a:lnTo>
                  <a:pt x="5232273" y="0"/>
                </a:lnTo>
                <a:close/>
              </a:path>
            </a:pathLst>
          </a:custGeom>
          <a:solidFill>
            <a:srgbClr val="FFE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32244" y="2070607"/>
            <a:ext cx="5104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Govt.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share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stipend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up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50%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minimum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mandate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09880" y="1088199"/>
            <a:ext cx="5344160" cy="622935"/>
            <a:chOff x="6409880" y="1088199"/>
            <a:chExt cx="5344160" cy="622935"/>
          </a:xfrm>
        </p:grpSpPr>
        <p:sp>
          <p:nvSpPr>
            <p:cNvPr id="25" name="object 25"/>
            <p:cNvSpPr/>
            <p:nvPr/>
          </p:nvSpPr>
          <p:spPr>
            <a:xfrm>
              <a:off x="6414642" y="1092961"/>
              <a:ext cx="5334635" cy="613410"/>
            </a:xfrm>
            <a:custGeom>
              <a:avLst/>
              <a:gdLst/>
              <a:ahLst/>
              <a:cxnLst/>
              <a:rect l="l" t="t" r="r" b="b"/>
              <a:pathLst>
                <a:path w="5334634" h="613410">
                  <a:moveTo>
                    <a:pt x="5232273" y="0"/>
                  </a:moveTo>
                  <a:lnTo>
                    <a:pt x="102235" y="0"/>
                  </a:lnTo>
                  <a:lnTo>
                    <a:pt x="62472" y="8024"/>
                  </a:lnTo>
                  <a:lnTo>
                    <a:pt x="29972" y="29908"/>
                  </a:lnTo>
                  <a:lnTo>
                    <a:pt x="8044" y="62364"/>
                  </a:lnTo>
                  <a:lnTo>
                    <a:pt x="0" y="102108"/>
                  </a:lnTo>
                  <a:lnTo>
                    <a:pt x="0" y="511048"/>
                  </a:lnTo>
                  <a:lnTo>
                    <a:pt x="8044" y="550791"/>
                  </a:lnTo>
                  <a:lnTo>
                    <a:pt x="29972" y="583247"/>
                  </a:lnTo>
                  <a:lnTo>
                    <a:pt x="62472" y="605131"/>
                  </a:lnTo>
                  <a:lnTo>
                    <a:pt x="102235" y="613155"/>
                  </a:lnTo>
                  <a:lnTo>
                    <a:pt x="5232273" y="613155"/>
                  </a:lnTo>
                  <a:lnTo>
                    <a:pt x="5272035" y="605131"/>
                  </a:lnTo>
                  <a:lnTo>
                    <a:pt x="5304536" y="583247"/>
                  </a:lnTo>
                  <a:lnTo>
                    <a:pt x="5326463" y="550791"/>
                  </a:lnTo>
                  <a:lnTo>
                    <a:pt x="5334508" y="511048"/>
                  </a:lnTo>
                  <a:lnTo>
                    <a:pt x="5334508" y="102108"/>
                  </a:lnTo>
                  <a:lnTo>
                    <a:pt x="5326463" y="62364"/>
                  </a:lnTo>
                  <a:lnTo>
                    <a:pt x="5304536" y="29908"/>
                  </a:lnTo>
                  <a:lnTo>
                    <a:pt x="5272035" y="8024"/>
                  </a:lnTo>
                  <a:lnTo>
                    <a:pt x="5232273" y="0"/>
                  </a:lnTo>
                  <a:close/>
                </a:path>
              </a:pathLst>
            </a:custGeom>
            <a:solidFill>
              <a:srgbClr val="FFE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14642" y="1092961"/>
              <a:ext cx="5334635" cy="613410"/>
            </a:xfrm>
            <a:custGeom>
              <a:avLst/>
              <a:gdLst/>
              <a:ahLst/>
              <a:cxnLst/>
              <a:rect l="l" t="t" r="r" b="b"/>
              <a:pathLst>
                <a:path w="5334634" h="613410">
                  <a:moveTo>
                    <a:pt x="0" y="102108"/>
                  </a:moveTo>
                  <a:lnTo>
                    <a:pt x="8044" y="62364"/>
                  </a:lnTo>
                  <a:lnTo>
                    <a:pt x="29972" y="29908"/>
                  </a:lnTo>
                  <a:lnTo>
                    <a:pt x="62472" y="8024"/>
                  </a:lnTo>
                  <a:lnTo>
                    <a:pt x="102235" y="0"/>
                  </a:lnTo>
                  <a:lnTo>
                    <a:pt x="5232273" y="0"/>
                  </a:lnTo>
                  <a:lnTo>
                    <a:pt x="5272035" y="8024"/>
                  </a:lnTo>
                  <a:lnTo>
                    <a:pt x="5304536" y="29908"/>
                  </a:lnTo>
                  <a:lnTo>
                    <a:pt x="5326463" y="62364"/>
                  </a:lnTo>
                  <a:lnTo>
                    <a:pt x="5334508" y="102108"/>
                  </a:lnTo>
                  <a:lnTo>
                    <a:pt x="5334508" y="511048"/>
                  </a:lnTo>
                  <a:lnTo>
                    <a:pt x="5326463" y="550791"/>
                  </a:lnTo>
                  <a:lnTo>
                    <a:pt x="5304536" y="583247"/>
                  </a:lnTo>
                  <a:lnTo>
                    <a:pt x="5272035" y="605131"/>
                  </a:lnTo>
                  <a:lnTo>
                    <a:pt x="5232273" y="613155"/>
                  </a:lnTo>
                  <a:lnTo>
                    <a:pt x="102235" y="613155"/>
                  </a:lnTo>
                  <a:lnTo>
                    <a:pt x="62472" y="605131"/>
                  </a:lnTo>
                  <a:lnTo>
                    <a:pt x="29972" y="583247"/>
                  </a:lnTo>
                  <a:lnTo>
                    <a:pt x="8044" y="550791"/>
                  </a:lnTo>
                  <a:lnTo>
                    <a:pt x="0" y="511048"/>
                  </a:lnTo>
                  <a:lnTo>
                    <a:pt x="0" y="102108"/>
                  </a:lnTo>
                  <a:close/>
                </a:path>
              </a:pathLst>
            </a:custGeom>
            <a:ln w="9525">
              <a:solidFill>
                <a:srgbClr val="FD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285101" y="1260729"/>
            <a:ext cx="3597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Minimum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Stipend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mandated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year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yellow outline of a map&#10;&#10;AI-generated content may be incorrect.">
            <a:extLst>
              <a:ext uri="{FF2B5EF4-FFF2-40B4-BE49-F238E27FC236}">
                <a16:creationId xmlns:a16="http://schemas.microsoft.com/office/drawing/2014/main" id="{52F7A4C2-C07F-3134-40F6-A9A3AF41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2" y="1560718"/>
            <a:ext cx="6012052" cy="39514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50" y="184769"/>
            <a:ext cx="120871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BOAT</a:t>
            </a:r>
            <a:r>
              <a:rPr sz="3600" b="1" spc="-105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(WR)</a:t>
            </a:r>
            <a:r>
              <a:rPr sz="3600" b="1" spc="-1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Presence</a:t>
            </a:r>
            <a:r>
              <a:rPr sz="3600" b="1" spc="-11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across</a:t>
            </a:r>
            <a:r>
              <a:rPr sz="3600" b="1" spc="-85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Madhya</a:t>
            </a:r>
            <a:r>
              <a:rPr sz="3600" b="1" spc="-105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Pradesh</a:t>
            </a:r>
            <a:endParaRPr sz="3600" b="1" spc="-10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7840" y="4260278"/>
            <a:ext cx="1058008" cy="8128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235" y="1341636"/>
            <a:ext cx="1199954" cy="9893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5422" y="1272781"/>
            <a:ext cx="9564015" cy="5446865"/>
            <a:chOff x="1725422" y="1272781"/>
            <a:chExt cx="9564015" cy="54468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6566" y="2667388"/>
              <a:ext cx="1062871" cy="12813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9033" y="2486672"/>
              <a:ext cx="2245360" cy="11386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422" y="1272781"/>
              <a:ext cx="1687702" cy="7032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8104" y="5584279"/>
              <a:ext cx="1187221" cy="11145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8005" y="5363413"/>
              <a:ext cx="1107452" cy="13562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9552" y="5824073"/>
              <a:ext cx="1819745" cy="573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8005" y="4561268"/>
              <a:ext cx="1880997" cy="8806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49469" y="4713353"/>
              <a:ext cx="1131177" cy="7872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8439" y="1344269"/>
              <a:ext cx="2425827" cy="5905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2661" y="1302385"/>
              <a:ext cx="1388110" cy="7045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64790" y="3761230"/>
              <a:ext cx="1455801" cy="145580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25000" y="1304797"/>
            <a:ext cx="1443549" cy="9960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18082" y="2595778"/>
            <a:ext cx="1441322" cy="7943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92351" y="3899534"/>
            <a:ext cx="1272032" cy="138442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2219" y="3625303"/>
            <a:ext cx="1029285" cy="116916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610217" y="5638190"/>
            <a:ext cx="2214245" cy="7905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8338" y="5623836"/>
            <a:ext cx="1210468" cy="92257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125626" y="5724652"/>
            <a:ext cx="1467684" cy="824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700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Aptos Narrow</vt:lpstr>
      <vt:lpstr>Arial</vt:lpstr>
      <vt:lpstr>Arial MT</vt:lpstr>
      <vt:lpstr>Calibri</vt:lpstr>
      <vt:lpstr>Georgia</vt:lpstr>
      <vt:lpstr>Sans Serif Collection</vt:lpstr>
      <vt:lpstr>Times New Roman</vt:lpstr>
      <vt:lpstr>Office Theme</vt:lpstr>
      <vt:lpstr>Apprenticeship Embedded Degree Programs (AEDPs)</vt:lpstr>
      <vt:lpstr>What is Apprenticeship Embedded Degree Programs (AEDPs)? अप्रेंटिसशिप एम्बेडेड डिग्री प्रोग्राम (AEDP) क्या है?</vt:lpstr>
      <vt:lpstr>Benefits of AEDPs</vt:lpstr>
      <vt:lpstr>PowerPoint Presentation</vt:lpstr>
      <vt:lpstr>PowerPoint Presentation</vt:lpstr>
      <vt:lpstr>PowerPoint Presentation</vt:lpstr>
      <vt:lpstr>PowerPoint Presentation</vt:lpstr>
      <vt:lpstr>Why Apprenticeship Training through NATS?</vt:lpstr>
      <vt:lpstr>BOAT (WR) Presence across Madhya Pradesh</vt:lpstr>
      <vt:lpstr>“Certificate of Proficiency” awarded after successful completion of apprenticeship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Embedded Degree Programs (AEDPs)</dc:title>
  <dc:creator>Akash Sharma</dc:creator>
  <cp:lastModifiedBy>Administrator</cp:lastModifiedBy>
  <cp:revision>16</cp:revision>
  <dcterms:created xsi:type="dcterms:W3CDTF">2025-05-23T16:05:17Z</dcterms:created>
  <dcterms:modified xsi:type="dcterms:W3CDTF">2026-07-13T07:40:10Z</dcterms:modified>
</cp:coreProperties>
</file>